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72" r:id="rId13"/>
    <p:sldId id="286" r:id="rId14"/>
    <p:sldId id="267" r:id="rId15"/>
    <p:sldId id="269" r:id="rId16"/>
    <p:sldId id="268" r:id="rId17"/>
    <p:sldId id="287" r:id="rId18"/>
    <p:sldId id="271" r:id="rId19"/>
    <p:sldId id="288" r:id="rId20"/>
    <p:sldId id="278" r:id="rId21"/>
    <p:sldId id="273" r:id="rId22"/>
    <p:sldId id="274" r:id="rId23"/>
    <p:sldId id="275" r:id="rId24"/>
    <p:sldId id="276" r:id="rId25"/>
    <p:sldId id="325" r:id="rId26"/>
    <p:sldId id="280" r:id="rId27"/>
    <p:sldId id="281" r:id="rId28"/>
    <p:sldId id="277" r:id="rId29"/>
    <p:sldId id="282" r:id="rId30"/>
    <p:sldId id="284" r:id="rId31"/>
    <p:sldId id="290" r:id="rId32"/>
    <p:sldId id="301" r:id="rId33"/>
    <p:sldId id="326" r:id="rId34"/>
    <p:sldId id="297" r:id="rId35"/>
    <p:sldId id="298" r:id="rId36"/>
    <p:sldId id="302" r:id="rId37"/>
    <p:sldId id="303" r:id="rId38"/>
    <p:sldId id="304" r:id="rId39"/>
    <p:sldId id="315" r:id="rId40"/>
    <p:sldId id="316" r:id="rId41"/>
    <p:sldId id="307" r:id="rId42"/>
    <p:sldId id="308" r:id="rId43"/>
    <p:sldId id="324" r:id="rId44"/>
    <p:sldId id="310" r:id="rId45"/>
    <p:sldId id="311" r:id="rId46"/>
    <p:sldId id="296" r:id="rId47"/>
    <p:sldId id="295" r:id="rId48"/>
    <p:sldId id="292" r:id="rId49"/>
    <p:sldId id="293" r:id="rId50"/>
    <p:sldId id="294" r:id="rId51"/>
    <p:sldId id="317" r:id="rId52"/>
    <p:sldId id="321" r:id="rId53"/>
    <p:sldId id="323" r:id="rId54"/>
    <p:sldId id="320" r:id="rId55"/>
    <p:sldId id="319" r:id="rId56"/>
    <p:sldId id="27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25255"/>
    <p:restoredTop sz="50000"/>
  </p:normalViewPr>
  <p:slideViewPr>
    <p:cSldViewPr snapToGrid="0" snapToObjects="1">
      <p:cViewPr>
        <p:scale>
          <a:sx n="86" d="100"/>
          <a:sy n="86" d="100"/>
        </p:scale>
        <p:origin x="1368" y="-144"/>
      </p:cViewPr>
      <p:guideLst/>
    </p:cSldViewPr>
  </p:slideViewPr>
  <p:outlineViewPr>
    <p:cViewPr>
      <p:scale>
        <a:sx n="33" d="100"/>
        <a:sy n="33" d="100"/>
      </p:scale>
      <p:origin x="0" y="-35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F1756-CF51-B645-9FB3-4746F6DA9CE4}" type="datetimeFigureOut">
              <a:rPr lang="en-US" smtClean="0"/>
              <a:t>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B8661-116D-B243-B4F5-2A5217E1D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5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GB" sz="1200" dirty="0" smtClean="0">
                <a:latin typeface="Gill Sans" charset="0"/>
                <a:cs typeface="Arial Unicode MS" charset="0"/>
              </a:rPr>
              <a:t>But there are lots of WNT signalling pathways out there.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GB" sz="1200" dirty="0" smtClean="0">
                <a:latin typeface="Gill Sans" charset="0"/>
                <a:cs typeface="Arial Unicode MS" charset="0"/>
              </a:rPr>
              <a:t>Often hand curated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GB" sz="1200" dirty="0" smtClean="0">
                <a:latin typeface="Gill Sans" charset="0"/>
                <a:cs typeface="Arial Unicode MS" charset="0"/>
              </a:rPr>
              <a:t>Often relating to specific experiments, diseases or time points.</a:t>
            </a:r>
          </a:p>
          <a:p>
            <a:pPr eaLnBrk="1" hangingPunct="1">
              <a:spcBef>
                <a:spcPct val="0"/>
              </a:spcBef>
              <a:defRPr/>
            </a:pPr>
            <a:endParaRPr lang="en-GB" sz="1200" dirty="0" smtClean="0">
              <a:latin typeface="Gill Sans" charset="0"/>
              <a:cs typeface="Arial Unicode MS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GB" sz="1200" dirty="0" smtClean="0">
                <a:latin typeface="Gill Sans" charset="0"/>
                <a:cs typeface="Arial Unicode MS" charset="0"/>
              </a:rPr>
              <a:t>Making these tools available for computational methods of analysis will allow researchers to connect pathways to databases of biological annotations and experimental data, creating effective products of systems biology.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GB" sz="1200" dirty="0" smtClean="0">
                <a:latin typeface="Gill Sans" charset="0"/>
                <a:cs typeface="Arial Unicode MS" charset="0"/>
              </a:rPr>
              <a:t>Collecting and maintaining pathway information in a robust database, however, is an ongoing challenge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7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21858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1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22882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09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1131888" y="711200"/>
            <a:ext cx="4525962" cy="34099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45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9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52876" cy="1249045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DF0974-0C1E-594B-BB08-F0EA267F586B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41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52876" cy="1249045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cs typeface="+mn-cs"/>
              </a:rPr>
              <a:t>INRICH</a:t>
            </a:r>
            <a:endParaRPr lang="en-US" dirty="0">
              <a:cs typeface="+mn-cs"/>
            </a:endParaRP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B2EAFB7-6367-604E-AE3A-7ACC44D471E9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3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56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8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42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B8661-116D-B243-B4F5-2A5217E1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92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1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7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82F4A0-CEB1-4845-8783-867F6CACF109}" type="datetimeFigureOut">
              <a:rPr lang="en-US" smtClean="0"/>
              <a:t>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8A2B31-EF6C-0544-9D82-9FEA2B2B103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5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reactome.org/electronic_inference.html" TargetMode="External"/><Relationship Id="rId12" Type="http://schemas.openxmlformats.org/officeDocument/2006/relationships/hyperlink" Target="http://reactome.org/cgi-bin/skypainter2?DB=gk_current" TargetMode="External"/><Relationship Id="rId13" Type="http://schemas.openxmlformats.org/officeDocument/2006/relationships/hyperlink" Target="http://reactome.org/cgi-bin/m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sites/entrez?db=gene" TargetMode="External"/><Relationship Id="rId3" Type="http://schemas.openxmlformats.org/officeDocument/2006/relationships/hyperlink" Target="http://www.ensembl.org/" TargetMode="External"/><Relationship Id="rId4" Type="http://schemas.openxmlformats.org/officeDocument/2006/relationships/hyperlink" Target="http://www.ebi.uniprot.org/" TargetMode="External"/><Relationship Id="rId5" Type="http://schemas.openxmlformats.org/officeDocument/2006/relationships/hyperlink" Target="http://genome.ucsc.edu/cgi-bin/hgGateway" TargetMode="External"/><Relationship Id="rId6" Type="http://schemas.openxmlformats.org/officeDocument/2006/relationships/hyperlink" Target="http://www.hapmap.org/" TargetMode="External"/><Relationship Id="rId7" Type="http://schemas.openxmlformats.org/officeDocument/2006/relationships/hyperlink" Target="http://www.genome.jp/dbget-bin/www_bfind?compound" TargetMode="External"/><Relationship Id="rId8" Type="http://schemas.openxmlformats.org/officeDocument/2006/relationships/hyperlink" Target="http://www.ebi.ac.uk/chebi/init.do" TargetMode="External"/><Relationship Id="rId9" Type="http://schemas.openxmlformats.org/officeDocument/2006/relationships/hyperlink" Target="http://www.ncbi.nlm.nih.gov/entrez/query.fcgi?CMD=&amp;DB=PubMed" TargetMode="External"/><Relationship Id="rId10" Type="http://schemas.openxmlformats.org/officeDocument/2006/relationships/hyperlink" Target="http://www.geneontology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eontology.org/" TargetMode="Externa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www.broadinstitute.org/gsea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pubmed/25599223" TargetMode="External"/><Relationship Id="rId3" Type="http://schemas.openxmlformats.org/officeDocument/2006/relationships/hyperlink" Target="http://www.ncbi.nlm.nih.gov/pmc/articles/PMC3378813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999787" y="2178052"/>
            <a:ext cx="6144233" cy="145415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Gill Sans"/>
                <a:cs typeface="Gill Sans"/>
              </a:rPr>
              <a:t>Pathways Analysis: databases and methods for genetics.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498759" y="3843337"/>
            <a:ext cx="5146288" cy="1314450"/>
          </a:xfrm>
        </p:spPr>
        <p:txBody>
          <a:bodyPr/>
          <a:lstStyle/>
          <a:p>
            <a:r>
              <a:rPr lang="en-US" b="1" dirty="0" smtClean="0"/>
              <a:t>Dr. Gerome </a:t>
            </a:r>
            <a:r>
              <a:rPr lang="en-US" b="1" dirty="0" smtClean="0"/>
              <a:t>Breen</a:t>
            </a:r>
          </a:p>
          <a:p>
            <a:r>
              <a:rPr lang="en-US" sz="1200" b="1" dirty="0" smtClean="0"/>
              <a:t>UPDATED BY: HELENA A. </a:t>
            </a:r>
            <a:r>
              <a:rPr lang="en-US" sz="1200" b="1" dirty="0" err="1" smtClean="0"/>
              <a:t>GAspar</a:t>
            </a:r>
            <a:endParaRPr 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5486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Pathway resources: private companies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endParaRPr lang="en-GB" dirty="0" smtClean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 smtClean="0"/>
              <a:t>e.g</a:t>
            </a:r>
            <a:r>
              <a:rPr lang="en-GB" dirty="0"/>
              <a:t>. Ingenuity Pathway Analysis &amp; </a:t>
            </a:r>
            <a:r>
              <a:rPr lang="en-GB" dirty="0" err="1" smtClean="0"/>
              <a:t>GeneGO</a:t>
            </a:r>
            <a:endParaRPr lang="en-GB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/>
              <a:t>Manually </a:t>
            </a:r>
            <a:r>
              <a:rPr lang="en-GB" dirty="0" smtClean="0"/>
              <a:t>curated</a:t>
            </a:r>
            <a:endParaRPr lang="en-GB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/>
              <a:t>Subset of literature </a:t>
            </a:r>
            <a:r>
              <a:rPr lang="en-GB" dirty="0" smtClean="0"/>
              <a:t>covered</a:t>
            </a:r>
            <a:endParaRPr lang="en-GB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/>
              <a:t>Pre-generated </a:t>
            </a:r>
            <a:r>
              <a:rPr lang="en-GB" dirty="0" smtClean="0"/>
              <a:t>networks</a:t>
            </a:r>
            <a:endParaRPr lang="en-GB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/>
              <a:t>Make own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resources: free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endParaRPr lang="en-GB" b="1" dirty="0" smtClean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b="1" dirty="0" smtClean="0"/>
              <a:t>Metabolic pathways: </a:t>
            </a:r>
          </a:p>
          <a:p>
            <a:pPr lvl="1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 err="1" smtClean="0"/>
              <a:t>Reactome</a:t>
            </a:r>
            <a:r>
              <a:rPr lang="en-GB" dirty="0"/>
              <a:t>, GO, KEGG, Pathway </a:t>
            </a:r>
            <a:r>
              <a:rPr lang="en-GB" dirty="0" smtClean="0"/>
              <a:t>Commons (</a:t>
            </a:r>
            <a:r>
              <a:rPr lang="is-IS" dirty="0" smtClean="0"/>
              <a:t>…)</a:t>
            </a:r>
            <a:endParaRPr lang="en-GB" dirty="0" smtClean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b="1" smtClean="0"/>
              <a:t>Signalling </a:t>
            </a:r>
            <a:r>
              <a:rPr lang="en-GB" b="1" dirty="0" smtClean="0"/>
              <a:t>pathways: </a:t>
            </a:r>
          </a:p>
          <a:p>
            <a:pPr lvl="1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 err="1" smtClean="0"/>
              <a:t>Reactome</a:t>
            </a:r>
            <a:r>
              <a:rPr lang="en-GB" dirty="0" smtClean="0"/>
              <a:t>, </a:t>
            </a:r>
            <a:r>
              <a:rPr lang="en-GB" dirty="0" smtClean="0"/>
              <a:t>GO, Panther </a:t>
            </a:r>
            <a:r>
              <a:rPr lang="en-GB" dirty="0" smtClean="0"/>
              <a:t>(</a:t>
            </a:r>
            <a:r>
              <a:rPr lang="is-IS" dirty="0" smtClean="0"/>
              <a:t>…)</a:t>
            </a:r>
            <a:endParaRPr lang="en-GB" dirty="0" smtClean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b="1" dirty="0" smtClean="0"/>
              <a:t>Gene </a:t>
            </a:r>
            <a:r>
              <a:rPr lang="en-GB" b="1" dirty="0"/>
              <a:t>regulatory networks: </a:t>
            </a:r>
            <a:endParaRPr lang="en-GB" b="1" dirty="0" smtClean="0"/>
          </a:p>
          <a:p>
            <a:pPr lvl="1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 err="1" smtClean="0"/>
              <a:t>ConsensusPath</a:t>
            </a:r>
            <a:r>
              <a:rPr lang="en-GB" dirty="0" smtClean="0"/>
              <a:t>-DB</a:t>
            </a:r>
            <a:r>
              <a:rPr lang="en-GB" dirty="0"/>
              <a:t>, </a:t>
            </a:r>
            <a:r>
              <a:rPr lang="en-GB" dirty="0" err="1"/>
              <a:t>GeneMania</a:t>
            </a:r>
            <a:r>
              <a:rPr lang="en-GB" dirty="0"/>
              <a:t> (</a:t>
            </a:r>
            <a:r>
              <a:rPr lang="is-IS" dirty="0"/>
              <a:t>…)</a:t>
            </a:r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is-IS" b="1" dirty="0"/>
              <a:t>Diagrams: </a:t>
            </a:r>
            <a:endParaRPr lang="is-IS" b="1" dirty="0" smtClean="0"/>
          </a:p>
          <a:p>
            <a:pPr lvl="1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is-IS" dirty="0" smtClean="0"/>
              <a:t>WikiPathways</a:t>
            </a:r>
            <a:r>
              <a:rPr lang="is-IS" dirty="0"/>
              <a:t>, KEGG, BioCarta, (...)</a:t>
            </a:r>
            <a:endParaRPr lang="en-GB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dirty="0" smtClean="0"/>
              <a:t>Other databases for protein-protein interactions, </a:t>
            </a:r>
            <a:r>
              <a:rPr lang="en-GB" dirty="0"/>
              <a:t>protein-compound </a:t>
            </a:r>
            <a:r>
              <a:rPr lang="en-GB" dirty="0" smtClean="0"/>
              <a:t>interactions…</a:t>
            </a:r>
            <a:endParaRPr lang="is-I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resources: free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endParaRPr lang="en-GB" b="1" dirty="0" smtClean="0"/>
          </a:p>
          <a:p>
            <a:pPr marL="0" indent="0">
              <a:buNone/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sz="2800" b="1" dirty="0" smtClean="0"/>
              <a:t>Main resources: </a:t>
            </a:r>
            <a:endParaRPr lang="en-GB" sz="2800" dirty="0"/>
          </a:p>
          <a:p>
            <a:pPr lvl="1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sz="2800" dirty="0" smtClean="0"/>
              <a:t>REACTOME</a:t>
            </a:r>
          </a:p>
          <a:p>
            <a:pPr lvl="1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r>
              <a:rPr lang="en-GB" sz="2800" dirty="0" smtClean="0"/>
              <a:t>Gene Ontology (GO</a:t>
            </a:r>
            <a:r>
              <a:rPr lang="en-GB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Reactome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Free, online &amp; open-source</a:t>
            </a:r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Curated resource of core pathways and reactions in human biology</a:t>
            </a:r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Authored by expert biological researchers</a:t>
            </a:r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Maintained by the </a:t>
            </a:r>
            <a:r>
              <a:rPr lang="en-GB" dirty="0" err="1"/>
              <a:t>Reactome</a:t>
            </a:r>
            <a:r>
              <a:rPr lang="en-GB" dirty="0"/>
              <a:t> editorial staff</a:t>
            </a:r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Cross-referenced to</a:t>
            </a:r>
          </a:p>
          <a:p>
            <a:pPr marL="1199829" lvl="4" indent="-285750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sz="1600" dirty="0">
                <a:hlinkClick r:id="rId2"/>
              </a:rPr>
              <a:t>NCBI Entrez Gene</a:t>
            </a:r>
            <a:r>
              <a:rPr lang="en-GB" sz="1600" dirty="0"/>
              <a:t>, </a:t>
            </a:r>
            <a:r>
              <a:rPr lang="en-GB" sz="1600" dirty="0">
                <a:hlinkClick r:id="rId3"/>
              </a:rPr>
              <a:t>Ensembl</a:t>
            </a:r>
            <a:r>
              <a:rPr lang="en-GB" sz="1600" dirty="0"/>
              <a:t> and </a:t>
            </a:r>
            <a:r>
              <a:rPr lang="en-GB" sz="1600" dirty="0">
                <a:hlinkClick r:id="rId4"/>
              </a:rPr>
              <a:t>UniProt</a:t>
            </a:r>
            <a:r>
              <a:rPr lang="en-GB" sz="1600" dirty="0"/>
              <a:t> databases</a:t>
            </a:r>
          </a:p>
          <a:p>
            <a:pPr marL="1199829" lvl="4" indent="-285750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sz="1600" dirty="0">
                <a:hlinkClick r:id="rId5"/>
              </a:rPr>
              <a:t>UCSC </a:t>
            </a:r>
            <a:r>
              <a:rPr lang="en-GB" sz="1600" dirty="0"/>
              <a:t>and </a:t>
            </a:r>
            <a:r>
              <a:rPr lang="en-GB" sz="1600" dirty="0">
                <a:hlinkClick r:id="rId6"/>
              </a:rPr>
              <a:t>HapMap</a:t>
            </a:r>
            <a:r>
              <a:rPr lang="en-GB" sz="1600" dirty="0"/>
              <a:t> Genome Browsers</a:t>
            </a:r>
          </a:p>
          <a:p>
            <a:pPr marL="1199829" lvl="4" indent="-285750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sz="1600" dirty="0">
                <a:hlinkClick r:id="rId7"/>
              </a:rPr>
              <a:t>KEGG Compound </a:t>
            </a:r>
            <a:r>
              <a:rPr lang="en-GB" sz="1600" dirty="0"/>
              <a:t>and </a:t>
            </a:r>
            <a:r>
              <a:rPr lang="en-GB" sz="1600" dirty="0">
                <a:hlinkClick r:id="rId8"/>
              </a:rPr>
              <a:t>ChEBI</a:t>
            </a:r>
            <a:r>
              <a:rPr lang="en-GB" sz="1600" dirty="0"/>
              <a:t> small molecule databases</a:t>
            </a:r>
          </a:p>
          <a:p>
            <a:pPr marL="1199829" lvl="4" indent="-285750"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sz="1600" dirty="0">
                <a:hlinkClick r:id="rId9"/>
              </a:rPr>
              <a:t>PubMed,</a:t>
            </a:r>
            <a:r>
              <a:rPr lang="en-GB" sz="1600" dirty="0"/>
              <a:t> and </a:t>
            </a:r>
            <a:r>
              <a:rPr lang="en-GB" sz="1600" dirty="0">
                <a:hlinkClick r:id="rId10"/>
              </a:rPr>
              <a:t>GO</a:t>
            </a:r>
          </a:p>
          <a:p>
            <a:pPr>
              <a:buNone/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Human data used to </a:t>
            </a:r>
            <a:r>
              <a:rPr lang="en-GB" dirty="0">
                <a:solidFill>
                  <a:srgbClr val="CCCCFF"/>
                </a:solidFill>
                <a:hlinkClick r:id="rId11"/>
              </a:rPr>
              <a:t>infer orthologous events </a:t>
            </a:r>
            <a:r>
              <a:rPr lang="en-GB" dirty="0"/>
              <a:t>in 22 non-human species </a:t>
            </a:r>
          </a:p>
          <a:p>
            <a:pPr>
              <a:buNone/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dirty="0"/>
              <a:t>Tools for data analysis include </a:t>
            </a:r>
            <a:r>
              <a:rPr lang="en-GB" dirty="0">
                <a:solidFill>
                  <a:srgbClr val="CCCCFF"/>
                </a:solidFill>
                <a:hlinkClick r:id="rId12"/>
              </a:rPr>
              <a:t>Skypainter </a:t>
            </a:r>
            <a:r>
              <a:rPr lang="en-GB" dirty="0"/>
              <a:t>and </a:t>
            </a:r>
            <a:r>
              <a:rPr lang="en-GB" dirty="0">
                <a:solidFill>
                  <a:srgbClr val="CCCCFF"/>
                </a:solidFill>
                <a:hlinkClick r:id="rId13"/>
              </a:rPr>
              <a:t>Biomart</a:t>
            </a:r>
            <a:r>
              <a:rPr lang="en-GB" dirty="0"/>
              <a:t> </a:t>
            </a:r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</a:tabLs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Journal Information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4320" y="1892110"/>
            <a:ext cx="7481029" cy="38056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800" i="1" dirty="0"/>
              <a:t>	Nature 407(6805):770-6.The Biochemistry of Apoptosis.</a:t>
            </a:r>
          </a:p>
          <a:p>
            <a:pPr>
              <a:buNone/>
            </a:pPr>
            <a:r>
              <a:rPr lang="en-GB" sz="1600" dirty="0"/>
              <a:t>	“</a:t>
            </a:r>
            <a:r>
              <a:rPr lang="en-GB" sz="1600" dirty="0">
                <a:solidFill>
                  <a:srgbClr val="FF0000"/>
                </a:solidFill>
              </a:rPr>
              <a:t>Caspase-8</a:t>
            </a:r>
            <a:r>
              <a:rPr lang="en-GB" sz="1600" dirty="0"/>
              <a:t> is the key </a:t>
            </a:r>
            <a:r>
              <a:rPr lang="en-GB" sz="1600" dirty="0">
                <a:solidFill>
                  <a:srgbClr val="0000FF"/>
                </a:solidFill>
              </a:rPr>
              <a:t>initiator</a:t>
            </a:r>
            <a:r>
              <a:rPr lang="en-GB" sz="1600" dirty="0"/>
              <a:t> </a:t>
            </a:r>
            <a:r>
              <a:rPr lang="en-GB" sz="1600" dirty="0" err="1"/>
              <a:t>caspase</a:t>
            </a:r>
            <a:r>
              <a:rPr lang="en-GB" sz="1600" dirty="0"/>
              <a:t> in the </a:t>
            </a:r>
            <a:r>
              <a:rPr lang="en-GB" sz="1600" dirty="0">
                <a:solidFill>
                  <a:srgbClr val="008000"/>
                </a:solidFill>
              </a:rPr>
              <a:t>death-receptor pathway</a:t>
            </a:r>
            <a:r>
              <a:rPr lang="en-GB" sz="1600" dirty="0"/>
              <a:t>. Upon </a:t>
            </a:r>
            <a:r>
              <a:rPr lang="en-GB" sz="1600" dirty="0">
                <a:solidFill>
                  <a:srgbClr val="0000FF"/>
                </a:solidFill>
              </a:rPr>
              <a:t>ligand binding</a:t>
            </a:r>
            <a:r>
              <a:rPr lang="en-GB" sz="1600" dirty="0"/>
              <a:t>, death receptors such as </a:t>
            </a:r>
            <a:r>
              <a:rPr lang="en-GB" sz="1600" dirty="0">
                <a:solidFill>
                  <a:srgbClr val="CC0000"/>
                </a:solidFill>
              </a:rPr>
              <a:t>CD95</a:t>
            </a:r>
            <a:r>
              <a:rPr lang="en-GB" sz="1600" dirty="0"/>
              <a:t> (Apo-1/</a:t>
            </a:r>
            <a:r>
              <a:rPr lang="en-GB" sz="1600" dirty="0" err="1"/>
              <a:t>Fas</a:t>
            </a:r>
            <a:r>
              <a:rPr lang="en-GB" sz="1600" dirty="0"/>
              <a:t>) </a:t>
            </a:r>
            <a:r>
              <a:rPr lang="en-GB" sz="1600" dirty="0">
                <a:solidFill>
                  <a:srgbClr val="0000FF"/>
                </a:solidFill>
              </a:rPr>
              <a:t>aggregate</a:t>
            </a:r>
            <a:r>
              <a:rPr lang="en-GB" sz="1600" dirty="0"/>
              <a:t> and form </a:t>
            </a:r>
            <a:r>
              <a:rPr lang="en-GB" sz="1600" dirty="0">
                <a:solidFill>
                  <a:srgbClr val="0000FF"/>
                </a:solidFill>
              </a:rPr>
              <a:t>membrane-bound</a:t>
            </a:r>
            <a:r>
              <a:rPr lang="en-GB" sz="1600" dirty="0"/>
              <a:t> signalling </a:t>
            </a:r>
            <a:r>
              <a:rPr lang="en-GB" sz="1600" dirty="0">
                <a:solidFill>
                  <a:srgbClr val="CC0000"/>
                </a:solidFill>
              </a:rPr>
              <a:t>complexes</a:t>
            </a:r>
            <a:r>
              <a:rPr lang="en-GB" sz="1600" dirty="0"/>
              <a:t> (Box 3). These complexes then recruit, through </a:t>
            </a:r>
            <a:r>
              <a:rPr lang="en-GB" sz="1600" dirty="0">
                <a:solidFill>
                  <a:srgbClr val="CC0000"/>
                </a:solidFill>
              </a:rPr>
              <a:t>adapter proteins</a:t>
            </a:r>
            <a:r>
              <a:rPr lang="en-GB" sz="1600" dirty="0"/>
              <a:t>, several molecules of </a:t>
            </a:r>
            <a:r>
              <a:rPr lang="en-GB" sz="1600" dirty="0">
                <a:solidFill>
                  <a:srgbClr val="CC0000"/>
                </a:solidFill>
              </a:rPr>
              <a:t>procaspase-8</a:t>
            </a:r>
            <a:r>
              <a:rPr lang="en-GB" sz="1600" dirty="0"/>
              <a:t>, resulting in a high local concentration of zymogen. The induced proximity model posits that under these crowded conditions, the low intrinsic protease activity of procaspase-8 (ref. 20) is sufficient to allow the various </a:t>
            </a:r>
            <a:r>
              <a:rPr lang="en-GB" sz="1600" dirty="0" err="1"/>
              <a:t>proenzyme</a:t>
            </a:r>
            <a:r>
              <a:rPr lang="en-GB" sz="1600" dirty="0"/>
              <a:t> molecules to mutually cleave and activate each other (Box 2). A similar mechanism of action has been proposed to mediate the activation of several other </a:t>
            </a:r>
            <a:r>
              <a:rPr lang="en-GB" sz="1600" dirty="0" err="1"/>
              <a:t>caspases</a:t>
            </a:r>
            <a:r>
              <a:rPr lang="en-GB" sz="1600" dirty="0"/>
              <a:t>, including </a:t>
            </a:r>
            <a:r>
              <a:rPr lang="en-GB" sz="1600" dirty="0">
                <a:solidFill>
                  <a:srgbClr val="CC0000"/>
                </a:solidFill>
              </a:rPr>
              <a:t>caspase-2</a:t>
            </a:r>
            <a:r>
              <a:rPr lang="en-GB" sz="1600" dirty="0"/>
              <a:t> and the nematode </a:t>
            </a:r>
            <a:r>
              <a:rPr lang="en-GB" sz="1600" dirty="0" err="1"/>
              <a:t>caspase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CC0000"/>
                </a:solidFill>
              </a:rPr>
              <a:t>CED-3</a:t>
            </a:r>
            <a:r>
              <a:rPr lang="en-GB" sz="1600" dirty="0"/>
              <a:t> (</a:t>
            </a:r>
            <a:r>
              <a:rPr lang="en-GB" sz="1600" dirty="0">
                <a:solidFill>
                  <a:srgbClr val="996633"/>
                </a:solidFill>
              </a:rPr>
              <a:t>ref. 21</a:t>
            </a:r>
            <a:r>
              <a:rPr lang="en-GB" sz="1600" dirty="0"/>
              <a:t>).”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 Box 1028"/>
          <p:cNvSpPr txBox="1">
            <a:spLocks noChangeArrowheads="1"/>
          </p:cNvSpPr>
          <p:nvPr/>
        </p:nvSpPr>
        <p:spPr bwMode="auto">
          <a:xfrm>
            <a:off x="1836561" y="4839056"/>
            <a:ext cx="2735439" cy="10156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Arial" charset="0"/>
              </a:rPr>
              <a:t>How can I access the pathway described here and reuse it?</a:t>
            </a:r>
            <a:r>
              <a:rPr lang="en-US" sz="2000" dirty="0">
                <a:latin typeface="Arial" charset="0"/>
              </a:rPr>
              <a:t> </a:t>
            </a:r>
            <a:endParaRPr lang="en-GB" sz="2000" dirty="0">
              <a:latin typeface="Arial" charset="0"/>
            </a:endParaRPr>
          </a:p>
        </p:txBody>
      </p:sp>
      <p:sp>
        <p:nvSpPr>
          <p:cNvPr id="9" name="Text Box 1028"/>
          <p:cNvSpPr txBox="1">
            <a:spLocks noChangeArrowheads="1"/>
          </p:cNvSpPr>
          <p:nvPr/>
        </p:nvSpPr>
        <p:spPr bwMode="auto">
          <a:xfrm>
            <a:off x="5669307" y="5005417"/>
            <a:ext cx="2846043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b="1" i="1" dirty="0" err="1" smtClean="0">
                <a:solidFill>
                  <a:srgbClr val="CC0000"/>
                </a:solidFill>
                <a:latin typeface="Arial" charset="0"/>
              </a:rPr>
              <a:t>Reactome</a:t>
            </a:r>
            <a:endParaRPr lang="en-GB" sz="3200" b="1" i="1" dirty="0"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27418" y="5300103"/>
            <a:ext cx="8312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 picture: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Just pixels!</a:t>
            </a:r>
          </a:p>
          <a:p>
            <a:pPr lvl="1"/>
            <a:r>
              <a:rPr lang="en-US" dirty="0" smtClean="0"/>
              <a:t>Omits key details</a:t>
            </a:r>
          </a:p>
          <a:p>
            <a:pPr lvl="1"/>
            <a:r>
              <a:rPr lang="en-US" dirty="0" smtClean="0"/>
              <a:t>Facts or hypothesis?</a:t>
            </a:r>
          </a:p>
          <a:p>
            <a:endParaRPr lang="en-US" dirty="0"/>
          </a:p>
        </p:txBody>
      </p:sp>
      <p:sp>
        <p:nvSpPr>
          <p:cNvPr id="9" name="Text Box 1028"/>
          <p:cNvSpPr txBox="1">
            <a:spLocks noChangeArrowheads="1"/>
          </p:cNvSpPr>
          <p:nvPr/>
        </p:nvSpPr>
        <p:spPr bwMode="auto">
          <a:xfrm>
            <a:off x="5669307" y="5005417"/>
            <a:ext cx="2846043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b="1" i="1" dirty="0" err="1" smtClean="0">
                <a:solidFill>
                  <a:srgbClr val="CC0000"/>
                </a:solidFill>
                <a:latin typeface="Arial" charset="0"/>
              </a:rPr>
              <a:t>Reactome</a:t>
            </a:r>
            <a:endParaRPr lang="en-GB" sz="3200" b="1" i="1" dirty="0"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27418" y="5300103"/>
            <a:ext cx="8312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053" descr="apoptosis_over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1349" y="2076043"/>
            <a:ext cx="3682169" cy="259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43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Reactome</a:t>
            </a:r>
            <a:r>
              <a:rPr lang="en-US" dirty="0" smtClean="0"/>
              <a:t> is like many other databases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573241" cy="4351338"/>
          </a:xfrm>
        </p:spPr>
        <p:txBody>
          <a:bodyPr>
            <a:normAutofit/>
          </a:bodyPr>
          <a:lstStyle/>
          <a:p>
            <a:pPr>
              <a:buSzPts val="2400"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>
              <a:buSzPts val="2400"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Extensively </a:t>
            </a:r>
            <a:r>
              <a:rPr lang="en-US" dirty="0" smtClean="0">
                <a:solidFill>
                  <a:srgbClr val="CC0000"/>
                </a:solidFill>
                <a:latin typeface="Arial" charset="0"/>
              </a:rPr>
              <a:t>cross-referenced</a:t>
            </a:r>
          </a:p>
          <a:p>
            <a:pPr>
              <a:buSzPts val="2400"/>
            </a:pPr>
            <a:endParaRPr lang="en-US" dirty="0">
              <a:solidFill>
                <a:srgbClr val="CC0000"/>
              </a:solidFill>
              <a:latin typeface="Arial" charset="0"/>
            </a:endParaRPr>
          </a:p>
          <a:p>
            <a:pPr marL="0" indent="0">
              <a:buSzPts val="2400"/>
              <a:buNone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marL="0" indent="0">
              <a:buSzPts val="2400"/>
              <a:buNone/>
            </a:pP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>
              <a:buSzPts val="2400"/>
            </a:pPr>
            <a:endParaRPr lang="en-GB" b="1" dirty="0" smtClean="0">
              <a:solidFill>
                <a:srgbClr val="000000"/>
              </a:solidFill>
              <a:latin typeface="Arial" charset="0"/>
            </a:endParaRPr>
          </a:p>
          <a:p>
            <a:pPr>
              <a:buSzPts val="2400"/>
            </a:pPr>
            <a:r>
              <a:rPr lang="en-GB" b="1" dirty="0" smtClean="0">
                <a:solidFill>
                  <a:srgbClr val="000000"/>
                </a:solidFill>
                <a:latin typeface="Arial" charset="0"/>
              </a:rPr>
              <a:t>Tools</a:t>
            </a: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for data analysis – </a:t>
            </a:r>
            <a:r>
              <a:rPr lang="en-GB" dirty="0">
                <a:solidFill>
                  <a:srgbClr val="CC0000"/>
                </a:solidFill>
                <a:latin typeface="Arial" charset="0"/>
              </a:rPr>
              <a:t>Pathway Analysis, Expression Overlay, Species Comparison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GB" dirty="0" err="1">
                <a:solidFill>
                  <a:srgbClr val="CC0000"/>
                </a:solidFill>
                <a:latin typeface="Arial" charset="0"/>
              </a:rPr>
              <a:t>Biomart</a:t>
            </a:r>
            <a:r>
              <a:rPr lang="en-GB" dirty="0" smtClean="0">
                <a:solidFill>
                  <a:srgbClr val="CC0000"/>
                </a:solidFill>
                <a:latin typeface="Arial" charset="0"/>
              </a:rPr>
              <a:t>…</a:t>
            </a:r>
            <a:endParaRPr lang="en-US" dirty="0">
              <a:solidFill>
                <a:srgbClr val="CC0000"/>
              </a:solidFill>
              <a:latin typeface="Arial" charset="0"/>
            </a:endParaRPr>
          </a:p>
          <a:p>
            <a:pPr>
              <a:buSzPts val="2400"/>
            </a:pPr>
            <a:r>
              <a:rPr lang="en-GB" dirty="0">
                <a:solidFill>
                  <a:srgbClr val="000000"/>
                </a:solidFill>
                <a:latin typeface="Arial" charset="0"/>
              </a:rPr>
              <a:t>Used to infer </a:t>
            </a:r>
            <a:r>
              <a:rPr lang="en-GB" dirty="0">
                <a:solidFill>
                  <a:srgbClr val="CC0000"/>
                </a:solidFill>
                <a:latin typeface="Arial" charset="0"/>
              </a:rPr>
              <a:t>orthologous events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in 20 other </a:t>
            </a: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species.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664" y="3571718"/>
            <a:ext cx="32226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1036" y="3003138"/>
            <a:ext cx="15430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7097" y="2996590"/>
            <a:ext cx="887413" cy="35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4691" y="2951471"/>
            <a:ext cx="930275" cy="46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85147" y="3003138"/>
            <a:ext cx="1295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31036" y="3556182"/>
            <a:ext cx="2190750" cy="30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33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Expansion – Projecting to Other Species</a:t>
            </a:r>
            <a:endParaRPr lang="en-US" dirty="0"/>
          </a:p>
        </p:txBody>
      </p:sp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1811077" y="2347829"/>
            <a:ext cx="525463" cy="531020"/>
            <a:chOff x="720" y="1072"/>
            <a:chExt cx="331" cy="446"/>
          </a:xfrm>
        </p:grpSpPr>
        <p:sp>
          <p:nvSpPr>
            <p:cNvPr id="17" name="Oval 3"/>
            <p:cNvSpPr>
              <a:spLocks noChangeArrowheads="1"/>
            </p:cNvSpPr>
            <p:nvPr/>
          </p:nvSpPr>
          <p:spPr bwMode="auto">
            <a:xfrm>
              <a:off x="720" y="1189"/>
              <a:ext cx="331" cy="212"/>
            </a:xfrm>
            <a:prstGeom prst="ellipse">
              <a:avLst/>
            </a:prstGeom>
            <a:solidFill>
              <a:srgbClr val="72AD4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8" name="Group 4"/>
            <p:cNvGrpSpPr>
              <a:grpSpLocks/>
            </p:cNvGrpSpPr>
            <p:nvPr/>
          </p:nvGrpSpPr>
          <p:grpSpPr bwMode="auto">
            <a:xfrm>
              <a:off x="770" y="1072"/>
              <a:ext cx="232" cy="446"/>
              <a:chOff x="770" y="1072"/>
              <a:chExt cx="232" cy="446"/>
            </a:xfrm>
          </p:grpSpPr>
          <p:sp>
            <p:nvSpPr>
              <p:cNvPr id="19" name="AutoShape 5"/>
              <p:cNvSpPr>
                <a:spLocks noChangeArrowheads="1"/>
              </p:cNvSpPr>
              <p:nvPr/>
            </p:nvSpPr>
            <p:spPr bwMode="auto">
              <a:xfrm>
                <a:off x="770" y="1221"/>
                <a:ext cx="232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20" name="Text Box 6"/>
              <p:cNvSpPr txBox="1">
                <a:spLocks noChangeArrowheads="1"/>
              </p:cNvSpPr>
              <p:nvPr/>
            </p:nvSpPr>
            <p:spPr bwMode="auto">
              <a:xfrm>
                <a:off x="770" y="1072"/>
                <a:ext cx="23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A</a:t>
                </a:r>
              </a:p>
            </p:txBody>
          </p:sp>
        </p:grpSp>
      </p:grpSp>
      <p:grpSp>
        <p:nvGrpSpPr>
          <p:cNvPr id="21" name="Group 7"/>
          <p:cNvGrpSpPr>
            <a:grpSpLocks/>
          </p:cNvGrpSpPr>
          <p:nvPr/>
        </p:nvGrpSpPr>
        <p:grpSpPr bwMode="auto">
          <a:xfrm>
            <a:off x="2531793" y="2418080"/>
            <a:ext cx="1508126" cy="531020"/>
            <a:chOff x="1174" y="1154"/>
            <a:chExt cx="950" cy="446"/>
          </a:xfrm>
        </p:grpSpPr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1174" y="1154"/>
              <a:ext cx="950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23" name="Group 9"/>
            <p:cNvGrpSpPr>
              <a:grpSpLocks/>
            </p:cNvGrpSpPr>
            <p:nvPr/>
          </p:nvGrpSpPr>
          <p:grpSpPr bwMode="auto">
            <a:xfrm>
              <a:off x="1174" y="1154"/>
              <a:ext cx="947" cy="446"/>
              <a:chOff x="1174" y="1154"/>
              <a:chExt cx="947" cy="446"/>
            </a:xfrm>
          </p:grpSpPr>
          <p:sp>
            <p:nvSpPr>
              <p:cNvPr id="24" name="AutoShape 10"/>
              <p:cNvSpPr>
                <a:spLocks noChangeArrowheads="1"/>
              </p:cNvSpPr>
              <p:nvPr/>
            </p:nvSpPr>
            <p:spPr bwMode="auto">
              <a:xfrm>
                <a:off x="1174" y="1154"/>
                <a:ext cx="947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25" name="Group 11"/>
              <p:cNvGrpSpPr>
                <a:grpSpLocks/>
              </p:cNvGrpSpPr>
              <p:nvPr/>
            </p:nvGrpSpPr>
            <p:grpSpPr bwMode="auto">
              <a:xfrm>
                <a:off x="1174" y="1154"/>
                <a:ext cx="945" cy="446"/>
                <a:chOff x="1174" y="1154"/>
                <a:chExt cx="945" cy="446"/>
              </a:xfrm>
            </p:grpSpPr>
            <p:sp>
              <p:nvSpPr>
                <p:cNvPr id="26" name="AutoShape 12"/>
                <p:cNvSpPr>
                  <a:spLocks noChangeArrowheads="1"/>
                </p:cNvSpPr>
                <p:nvPr/>
              </p:nvSpPr>
              <p:spPr bwMode="auto">
                <a:xfrm>
                  <a:off x="1174" y="1154"/>
                  <a:ext cx="945" cy="318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27" name="Group 13"/>
                <p:cNvGrpSpPr>
                  <a:grpSpLocks/>
                </p:cNvGrpSpPr>
                <p:nvPr/>
              </p:nvGrpSpPr>
              <p:grpSpPr bwMode="auto">
                <a:xfrm>
                  <a:off x="1174" y="1154"/>
                  <a:ext cx="944" cy="446"/>
                  <a:chOff x="1174" y="1154"/>
                  <a:chExt cx="944" cy="446"/>
                </a:xfrm>
              </p:grpSpPr>
              <p:sp>
                <p:nvSpPr>
                  <p:cNvPr id="28" name="AutoShape 14"/>
                  <p:cNvSpPr>
                    <a:spLocks noChangeArrowheads="1"/>
                  </p:cNvSpPr>
                  <p:nvPr/>
                </p:nvSpPr>
                <p:spPr bwMode="auto">
                  <a:xfrm>
                    <a:off x="1174" y="1154"/>
                    <a:ext cx="944" cy="317"/>
                  </a:xfrm>
                  <a:prstGeom prst="roundRect">
                    <a:avLst>
                      <a:gd name="adj" fmla="val 31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29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1174" y="1154"/>
                    <a:ext cx="944" cy="446"/>
                    <a:chOff x="1174" y="1154"/>
                    <a:chExt cx="944" cy="446"/>
                  </a:xfrm>
                </p:grpSpPr>
                <p:sp>
                  <p:nvSpPr>
                    <p:cNvPr id="30" name="AutoShap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74" y="1154"/>
                      <a:ext cx="944" cy="317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31" name="AutoShap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74" y="1154"/>
                      <a:ext cx="603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latin typeface="Arial" charset="0"/>
                        </a:rPr>
                        <a:t>+  ATP</a:t>
                      </a:r>
                    </a:p>
                  </p:txBody>
                </p:sp>
              </p:grpSp>
            </p:grpSp>
          </p:grpSp>
        </p:grpSp>
      </p:grp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3650192" y="2703342"/>
            <a:ext cx="1981200" cy="1191"/>
          </a:xfrm>
          <a:prstGeom prst="line">
            <a:avLst/>
          </a:prstGeom>
          <a:noFill/>
          <a:ln w="1908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2000"/>
          </a:p>
        </p:txBody>
      </p:sp>
      <p:grpSp>
        <p:nvGrpSpPr>
          <p:cNvPr id="33" name="Group 19"/>
          <p:cNvGrpSpPr>
            <a:grpSpLocks/>
          </p:cNvGrpSpPr>
          <p:nvPr/>
        </p:nvGrpSpPr>
        <p:grpSpPr bwMode="auto">
          <a:xfrm>
            <a:off x="5909205" y="2458072"/>
            <a:ext cx="525462" cy="531018"/>
            <a:chOff x="3744" y="1072"/>
            <a:chExt cx="331" cy="446"/>
          </a:xfrm>
        </p:grpSpPr>
        <p:sp>
          <p:nvSpPr>
            <p:cNvPr id="34" name="Oval 20"/>
            <p:cNvSpPr>
              <a:spLocks noChangeArrowheads="1"/>
            </p:cNvSpPr>
            <p:nvPr/>
          </p:nvSpPr>
          <p:spPr bwMode="auto">
            <a:xfrm>
              <a:off x="3744" y="1189"/>
              <a:ext cx="331" cy="212"/>
            </a:xfrm>
            <a:prstGeom prst="ellipse">
              <a:avLst/>
            </a:prstGeom>
            <a:solidFill>
              <a:srgbClr val="72AD4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35" name="Group 21"/>
            <p:cNvGrpSpPr>
              <a:grpSpLocks/>
            </p:cNvGrpSpPr>
            <p:nvPr/>
          </p:nvGrpSpPr>
          <p:grpSpPr bwMode="auto">
            <a:xfrm>
              <a:off x="3794" y="1072"/>
              <a:ext cx="232" cy="446"/>
              <a:chOff x="3794" y="1072"/>
              <a:chExt cx="232" cy="446"/>
            </a:xfrm>
          </p:grpSpPr>
          <p:sp>
            <p:nvSpPr>
              <p:cNvPr id="36" name="AutoShape 22"/>
              <p:cNvSpPr>
                <a:spLocks noChangeArrowheads="1"/>
              </p:cNvSpPr>
              <p:nvPr/>
            </p:nvSpPr>
            <p:spPr bwMode="auto">
              <a:xfrm>
                <a:off x="3794" y="1221"/>
                <a:ext cx="232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37" name="Text Box 23"/>
              <p:cNvSpPr txBox="1">
                <a:spLocks noChangeArrowheads="1"/>
              </p:cNvSpPr>
              <p:nvPr/>
            </p:nvSpPr>
            <p:spPr bwMode="auto">
              <a:xfrm>
                <a:off x="3794" y="1072"/>
                <a:ext cx="23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A</a:t>
                </a:r>
              </a:p>
            </p:txBody>
          </p:sp>
        </p:grpSp>
      </p:grpSp>
      <p:grpSp>
        <p:nvGrpSpPr>
          <p:cNvPr id="38" name="Group 24"/>
          <p:cNvGrpSpPr>
            <a:grpSpLocks/>
          </p:cNvGrpSpPr>
          <p:nvPr/>
        </p:nvGrpSpPr>
        <p:grpSpPr bwMode="auto">
          <a:xfrm>
            <a:off x="7001404" y="2527138"/>
            <a:ext cx="1560512" cy="531020"/>
            <a:chOff x="4389" y="1156"/>
            <a:chExt cx="983" cy="446"/>
          </a:xfrm>
        </p:grpSpPr>
        <p:sp>
          <p:nvSpPr>
            <p:cNvPr id="39" name="AutoShape 25"/>
            <p:cNvSpPr>
              <a:spLocks noChangeArrowheads="1"/>
            </p:cNvSpPr>
            <p:nvPr/>
          </p:nvSpPr>
          <p:spPr bwMode="auto">
            <a:xfrm>
              <a:off x="4389" y="1156"/>
              <a:ext cx="983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40" name="Group 26"/>
            <p:cNvGrpSpPr>
              <a:grpSpLocks/>
            </p:cNvGrpSpPr>
            <p:nvPr/>
          </p:nvGrpSpPr>
          <p:grpSpPr bwMode="auto">
            <a:xfrm>
              <a:off x="4389" y="1156"/>
              <a:ext cx="980" cy="446"/>
              <a:chOff x="4389" y="1156"/>
              <a:chExt cx="980" cy="446"/>
            </a:xfrm>
          </p:grpSpPr>
          <p:sp>
            <p:nvSpPr>
              <p:cNvPr id="41" name="AutoShape 27"/>
              <p:cNvSpPr>
                <a:spLocks noChangeArrowheads="1"/>
              </p:cNvSpPr>
              <p:nvPr/>
            </p:nvSpPr>
            <p:spPr bwMode="auto">
              <a:xfrm>
                <a:off x="4389" y="1156"/>
                <a:ext cx="980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42" name="Group 28"/>
              <p:cNvGrpSpPr>
                <a:grpSpLocks/>
              </p:cNvGrpSpPr>
              <p:nvPr/>
            </p:nvGrpSpPr>
            <p:grpSpPr bwMode="auto">
              <a:xfrm>
                <a:off x="4389" y="1156"/>
                <a:ext cx="978" cy="446"/>
                <a:chOff x="4389" y="1156"/>
                <a:chExt cx="978" cy="446"/>
              </a:xfrm>
            </p:grpSpPr>
            <p:sp>
              <p:nvSpPr>
                <p:cNvPr id="43" name="AutoShape 29"/>
                <p:cNvSpPr>
                  <a:spLocks noChangeArrowheads="1"/>
                </p:cNvSpPr>
                <p:nvPr/>
              </p:nvSpPr>
              <p:spPr bwMode="auto">
                <a:xfrm>
                  <a:off x="4389" y="1156"/>
                  <a:ext cx="978" cy="318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44" name="Group 30"/>
                <p:cNvGrpSpPr>
                  <a:grpSpLocks/>
                </p:cNvGrpSpPr>
                <p:nvPr/>
              </p:nvGrpSpPr>
              <p:grpSpPr bwMode="auto">
                <a:xfrm>
                  <a:off x="4389" y="1156"/>
                  <a:ext cx="977" cy="446"/>
                  <a:chOff x="4389" y="1156"/>
                  <a:chExt cx="977" cy="446"/>
                </a:xfrm>
              </p:grpSpPr>
              <p:sp>
                <p:nvSpPr>
                  <p:cNvPr id="45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4389" y="1156"/>
                    <a:ext cx="977" cy="317"/>
                  </a:xfrm>
                  <a:prstGeom prst="roundRect">
                    <a:avLst>
                      <a:gd name="adj" fmla="val 31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46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4389" y="1156"/>
                    <a:ext cx="977" cy="446"/>
                    <a:chOff x="4389" y="1156"/>
                    <a:chExt cx="977" cy="446"/>
                  </a:xfrm>
                </p:grpSpPr>
                <p:sp>
                  <p:nvSpPr>
                    <p:cNvPr id="47" name="AutoShap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89" y="1156"/>
                      <a:ext cx="977" cy="317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48" name="AutoShap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89" y="1156"/>
                      <a:ext cx="634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latin typeface="Arial" charset="0"/>
                        </a:rPr>
                        <a:t>+  ADP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49" name="Group 35"/>
          <p:cNvGrpSpPr>
            <a:grpSpLocks/>
          </p:cNvGrpSpPr>
          <p:nvPr/>
        </p:nvGrpSpPr>
        <p:grpSpPr bwMode="auto">
          <a:xfrm>
            <a:off x="6418796" y="2525948"/>
            <a:ext cx="609600" cy="531018"/>
            <a:chOff x="4022" y="1155"/>
            <a:chExt cx="384" cy="446"/>
          </a:xfrm>
        </p:grpSpPr>
        <p:sp>
          <p:nvSpPr>
            <p:cNvPr id="50" name="AutoShape 36"/>
            <p:cNvSpPr>
              <a:spLocks noChangeArrowheads="1"/>
            </p:cNvSpPr>
            <p:nvPr/>
          </p:nvSpPr>
          <p:spPr bwMode="auto">
            <a:xfrm>
              <a:off x="4022" y="1155"/>
              <a:ext cx="384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51" name="Group 37"/>
            <p:cNvGrpSpPr>
              <a:grpSpLocks/>
            </p:cNvGrpSpPr>
            <p:nvPr/>
          </p:nvGrpSpPr>
          <p:grpSpPr bwMode="auto">
            <a:xfrm>
              <a:off x="4022" y="1155"/>
              <a:ext cx="381" cy="446"/>
              <a:chOff x="4022" y="1155"/>
              <a:chExt cx="381" cy="446"/>
            </a:xfrm>
          </p:grpSpPr>
          <p:sp>
            <p:nvSpPr>
              <p:cNvPr id="52" name="AutoShape 38"/>
              <p:cNvSpPr>
                <a:spLocks noChangeArrowheads="1"/>
              </p:cNvSpPr>
              <p:nvPr/>
            </p:nvSpPr>
            <p:spPr bwMode="auto">
              <a:xfrm>
                <a:off x="4022" y="1155"/>
                <a:ext cx="381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53" name="Group 39"/>
              <p:cNvGrpSpPr>
                <a:grpSpLocks/>
              </p:cNvGrpSpPr>
              <p:nvPr/>
            </p:nvGrpSpPr>
            <p:grpSpPr bwMode="auto">
              <a:xfrm>
                <a:off x="4022" y="1155"/>
                <a:ext cx="379" cy="446"/>
                <a:chOff x="4022" y="1155"/>
                <a:chExt cx="379" cy="446"/>
              </a:xfrm>
            </p:grpSpPr>
            <p:sp>
              <p:nvSpPr>
                <p:cNvPr id="54" name="AutoShape 40"/>
                <p:cNvSpPr>
                  <a:spLocks noChangeArrowheads="1"/>
                </p:cNvSpPr>
                <p:nvPr/>
              </p:nvSpPr>
              <p:spPr bwMode="auto">
                <a:xfrm>
                  <a:off x="4022" y="1155"/>
                  <a:ext cx="379" cy="320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55" name="Group 41"/>
                <p:cNvGrpSpPr>
                  <a:grpSpLocks/>
                </p:cNvGrpSpPr>
                <p:nvPr/>
              </p:nvGrpSpPr>
              <p:grpSpPr bwMode="auto">
                <a:xfrm>
                  <a:off x="4022" y="1155"/>
                  <a:ext cx="378" cy="446"/>
                  <a:chOff x="4022" y="1155"/>
                  <a:chExt cx="378" cy="446"/>
                </a:xfrm>
              </p:grpSpPr>
              <p:sp>
                <p:nvSpPr>
                  <p:cNvPr id="56" name="AutoShape 42"/>
                  <p:cNvSpPr>
                    <a:spLocks noChangeArrowheads="1"/>
                  </p:cNvSpPr>
                  <p:nvPr/>
                </p:nvSpPr>
                <p:spPr bwMode="auto">
                  <a:xfrm>
                    <a:off x="4022" y="1155"/>
                    <a:ext cx="378" cy="319"/>
                  </a:xfrm>
                  <a:prstGeom prst="roundRect">
                    <a:avLst>
                      <a:gd name="adj" fmla="val 310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57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4022" y="1155"/>
                    <a:ext cx="378" cy="446"/>
                    <a:chOff x="4022" y="1155"/>
                    <a:chExt cx="378" cy="446"/>
                  </a:xfrm>
                </p:grpSpPr>
                <p:sp>
                  <p:nvSpPr>
                    <p:cNvPr id="58" name="AutoShape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2" y="1155"/>
                      <a:ext cx="378" cy="318"/>
                    </a:xfrm>
                    <a:prstGeom prst="roundRect">
                      <a:avLst>
                        <a:gd name="adj" fmla="val 310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59" name="AutoShap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2" y="1155"/>
                      <a:ext cx="276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latin typeface="Arial" charset="0"/>
                        </a:rPr>
                        <a:t>-P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60" name="Group 46"/>
          <p:cNvGrpSpPr>
            <a:grpSpLocks/>
          </p:cNvGrpSpPr>
          <p:nvPr/>
        </p:nvGrpSpPr>
        <p:grpSpPr bwMode="auto">
          <a:xfrm>
            <a:off x="4336015" y="2093741"/>
            <a:ext cx="525463" cy="531018"/>
            <a:chOff x="2710" y="792"/>
            <a:chExt cx="331" cy="446"/>
          </a:xfrm>
        </p:grpSpPr>
        <p:sp>
          <p:nvSpPr>
            <p:cNvPr id="61" name="Oval 47"/>
            <p:cNvSpPr>
              <a:spLocks noChangeArrowheads="1"/>
            </p:cNvSpPr>
            <p:nvPr/>
          </p:nvSpPr>
          <p:spPr bwMode="auto">
            <a:xfrm>
              <a:off x="2710" y="909"/>
              <a:ext cx="331" cy="212"/>
            </a:xfrm>
            <a:prstGeom prst="ellipse">
              <a:avLst/>
            </a:prstGeom>
            <a:solidFill>
              <a:srgbClr val="72AD4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62" name="Group 48"/>
            <p:cNvGrpSpPr>
              <a:grpSpLocks/>
            </p:cNvGrpSpPr>
            <p:nvPr/>
          </p:nvGrpSpPr>
          <p:grpSpPr bwMode="auto">
            <a:xfrm>
              <a:off x="2760" y="792"/>
              <a:ext cx="231" cy="446"/>
              <a:chOff x="2760" y="792"/>
              <a:chExt cx="231" cy="446"/>
            </a:xfrm>
          </p:grpSpPr>
          <p:sp>
            <p:nvSpPr>
              <p:cNvPr id="63" name="AutoShape 49"/>
              <p:cNvSpPr>
                <a:spLocks noChangeArrowheads="1"/>
              </p:cNvSpPr>
              <p:nvPr/>
            </p:nvSpPr>
            <p:spPr bwMode="auto">
              <a:xfrm>
                <a:off x="2760" y="941"/>
                <a:ext cx="231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64" name="Text Box 50"/>
              <p:cNvSpPr txBox="1">
                <a:spLocks noChangeArrowheads="1"/>
              </p:cNvSpPr>
              <p:nvPr/>
            </p:nvSpPr>
            <p:spPr bwMode="auto">
              <a:xfrm>
                <a:off x="2760" y="792"/>
                <a:ext cx="229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B</a:t>
                </a:r>
              </a:p>
            </p:txBody>
          </p:sp>
        </p:grpSp>
      </p:grpSp>
      <p:grpSp>
        <p:nvGrpSpPr>
          <p:cNvPr id="65" name="Group 51"/>
          <p:cNvGrpSpPr>
            <a:grpSpLocks/>
          </p:cNvGrpSpPr>
          <p:nvPr/>
        </p:nvGrpSpPr>
        <p:grpSpPr bwMode="auto">
          <a:xfrm>
            <a:off x="991910" y="1779878"/>
            <a:ext cx="1271588" cy="537361"/>
            <a:chOff x="204" y="618"/>
            <a:chExt cx="801" cy="284"/>
          </a:xfrm>
        </p:grpSpPr>
        <p:sp>
          <p:nvSpPr>
            <p:cNvPr id="66" name="AutoShape 52"/>
            <p:cNvSpPr>
              <a:spLocks noChangeArrowheads="1"/>
            </p:cNvSpPr>
            <p:nvPr/>
          </p:nvSpPr>
          <p:spPr bwMode="auto">
            <a:xfrm>
              <a:off x="204" y="618"/>
              <a:ext cx="801" cy="284"/>
            </a:xfrm>
            <a:prstGeom prst="roundRect">
              <a:avLst>
                <a:gd name="adj" fmla="val 352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grpSp>
          <p:nvGrpSpPr>
            <p:cNvPr id="67" name="Group 53"/>
            <p:cNvGrpSpPr>
              <a:grpSpLocks/>
            </p:cNvGrpSpPr>
            <p:nvPr/>
          </p:nvGrpSpPr>
          <p:grpSpPr bwMode="auto">
            <a:xfrm>
              <a:off x="204" y="618"/>
              <a:ext cx="798" cy="281"/>
              <a:chOff x="204" y="618"/>
              <a:chExt cx="798" cy="281"/>
            </a:xfrm>
          </p:grpSpPr>
          <p:sp>
            <p:nvSpPr>
              <p:cNvPr id="68" name="AutoShape 54"/>
              <p:cNvSpPr>
                <a:spLocks noChangeArrowheads="1"/>
              </p:cNvSpPr>
              <p:nvPr/>
            </p:nvSpPr>
            <p:spPr bwMode="auto">
              <a:xfrm>
                <a:off x="204" y="618"/>
                <a:ext cx="798" cy="281"/>
              </a:xfrm>
              <a:prstGeom prst="roundRect">
                <a:avLst>
                  <a:gd name="adj" fmla="val 356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69" name="Group 55"/>
              <p:cNvGrpSpPr>
                <a:grpSpLocks/>
              </p:cNvGrpSpPr>
              <p:nvPr/>
            </p:nvGrpSpPr>
            <p:grpSpPr bwMode="auto">
              <a:xfrm>
                <a:off x="204" y="618"/>
                <a:ext cx="796" cy="281"/>
                <a:chOff x="204" y="618"/>
                <a:chExt cx="796" cy="281"/>
              </a:xfrm>
            </p:grpSpPr>
            <p:sp>
              <p:nvSpPr>
                <p:cNvPr id="70" name="AutoShape 56"/>
                <p:cNvSpPr>
                  <a:spLocks noChangeArrowheads="1"/>
                </p:cNvSpPr>
                <p:nvPr/>
              </p:nvSpPr>
              <p:spPr bwMode="auto">
                <a:xfrm>
                  <a:off x="204" y="618"/>
                  <a:ext cx="796" cy="281"/>
                </a:xfrm>
                <a:prstGeom prst="roundRect">
                  <a:avLst>
                    <a:gd name="adj" fmla="val 356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grpSp>
              <p:nvGrpSpPr>
                <p:cNvPr id="71" name="Group 57"/>
                <p:cNvGrpSpPr>
                  <a:grpSpLocks/>
                </p:cNvGrpSpPr>
                <p:nvPr/>
              </p:nvGrpSpPr>
              <p:grpSpPr bwMode="auto">
                <a:xfrm>
                  <a:off x="204" y="618"/>
                  <a:ext cx="796" cy="280"/>
                  <a:chOff x="204" y="618"/>
                  <a:chExt cx="796" cy="280"/>
                </a:xfrm>
              </p:grpSpPr>
              <p:sp>
                <p:nvSpPr>
                  <p:cNvPr id="72" name="AutoShape 58"/>
                  <p:cNvSpPr>
                    <a:spLocks noChangeArrowheads="1"/>
                  </p:cNvSpPr>
                  <p:nvPr/>
                </p:nvSpPr>
                <p:spPr bwMode="auto">
                  <a:xfrm>
                    <a:off x="204" y="618"/>
                    <a:ext cx="796" cy="280"/>
                  </a:xfrm>
                  <a:prstGeom prst="roundRect">
                    <a:avLst>
                      <a:gd name="adj" fmla="val 356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grpSp>
                <p:nvGrpSpPr>
                  <p:cNvPr id="73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204" y="618"/>
                    <a:ext cx="796" cy="279"/>
                    <a:chOff x="204" y="618"/>
                    <a:chExt cx="796" cy="279"/>
                  </a:xfrm>
                </p:grpSpPr>
                <p:sp>
                  <p:nvSpPr>
                    <p:cNvPr id="74" name="AutoShap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4" y="618"/>
                      <a:ext cx="796" cy="279"/>
                    </a:xfrm>
                    <a:prstGeom prst="roundRect">
                      <a:avLst>
                        <a:gd name="adj" fmla="val 356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/>
                    </a:p>
                  </p:txBody>
                </p:sp>
                <p:sp>
                  <p:nvSpPr>
                    <p:cNvPr id="75" name="AutoShape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4" y="618"/>
                      <a:ext cx="583" cy="247"/>
                    </a:xfrm>
                    <a:prstGeom prst="roundRect">
                      <a:avLst>
                        <a:gd name="adj" fmla="val 356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29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u="sng">
                          <a:latin typeface="Arial" charset="0"/>
                        </a:rPr>
                        <a:t>Human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76" name="Group 62"/>
          <p:cNvGrpSpPr>
            <a:grpSpLocks/>
          </p:cNvGrpSpPr>
          <p:nvPr/>
        </p:nvGrpSpPr>
        <p:grpSpPr bwMode="auto">
          <a:xfrm>
            <a:off x="1811077" y="3555864"/>
            <a:ext cx="525463" cy="531018"/>
            <a:chOff x="720" y="2176"/>
            <a:chExt cx="331" cy="446"/>
          </a:xfrm>
        </p:grpSpPr>
        <p:sp>
          <p:nvSpPr>
            <p:cNvPr id="77" name="Oval 63"/>
            <p:cNvSpPr>
              <a:spLocks noChangeArrowheads="1"/>
            </p:cNvSpPr>
            <p:nvPr/>
          </p:nvSpPr>
          <p:spPr bwMode="auto">
            <a:xfrm>
              <a:off x="720" y="2293"/>
              <a:ext cx="331" cy="212"/>
            </a:xfrm>
            <a:prstGeom prst="ellipse">
              <a:avLst/>
            </a:prstGeom>
            <a:solidFill>
              <a:srgbClr val="007E82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78" name="Group 64"/>
            <p:cNvGrpSpPr>
              <a:grpSpLocks/>
            </p:cNvGrpSpPr>
            <p:nvPr/>
          </p:nvGrpSpPr>
          <p:grpSpPr bwMode="auto">
            <a:xfrm>
              <a:off x="770" y="2176"/>
              <a:ext cx="232" cy="446"/>
              <a:chOff x="770" y="2176"/>
              <a:chExt cx="232" cy="446"/>
            </a:xfrm>
          </p:grpSpPr>
          <p:sp>
            <p:nvSpPr>
              <p:cNvPr id="79" name="AutoShape 65"/>
              <p:cNvSpPr>
                <a:spLocks noChangeArrowheads="1"/>
              </p:cNvSpPr>
              <p:nvPr/>
            </p:nvSpPr>
            <p:spPr bwMode="auto">
              <a:xfrm>
                <a:off x="770" y="2325"/>
                <a:ext cx="232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80" name="Text Box 66"/>
              <p:cNvSpPr txBox="1">
                <a:spLocks noChangeArrowheads="1"/>
              </p:cNvSpPr>
              <p:nvPr/>
            </p:nvSpPr>
            <p:spPr bwMode="auto">
              <a:xfrm>
                <a:off x="770" y="2176"/>
                <a:ext cx="23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A</a:t>
                </a:r>
              </a:p>
            </p:txBody>
          </p:sp>
        </p:grpSp>
      </p:grpSp>
      <p:grpSp>
        <p:nvGrpSpPr>
          <p:cNvPr id="81" name="Group 67"/>
          <p:cNvGrpSpPr>
            <a:grpSpLocks/>
          </p:cNvGrpSpPr>
          <p:nvPr/>
        </p:nvGrpSpPr>
        <p:grpSpPr bwMode="auto">
          <a:xfrm>
            <a:off x="2547675" y="3627305"/>
            <a:ext cx="1508126" cy="531020"/>
            <a:chOff x="1184" y="2236"/>
            <a:chExt cx="950" cy="446"/>
          </a:xfrm>
        </p:grpSpPr>
        <p:sp>
          <p:nvSpPr>
            <p:cNvPr id="82" name="AutoShape 68"/>
            <p:cNvSpPr>
              <a:spLocks noChangeArrowheads="1"/>
            </p:cNvSpPr>
            <p:nvPr/>
          </p:nvSpPr>
          <p:spPr bwMode="auto">
            <a:xfrm>
              <a:off x="1184" y="2236"/>
              <a:ext cx="950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83" name="Group 69"/>
            <p:cNvGrpSpPr>
              <a:grpSpLocks/>
            </p:cNvGrpSpPr>
            <p:nvPr/>
          </p:nvGrpSpPr>
          <p:grpSpPr bwMode="auto">
            <a:xfrm>
              <a:off x="1184" y="2236"/>
              <a:ext cx="947" cy="446"/>
              <a:chOff x="1184" y="2236"/>
              <a:chExt cx="947" cy="446"/>
            </a:xfrm>
          </p:grpSpPr>
          <p:sp>
            <p:nvSpPr>
              <p:cNvPr id="84" name="AutoShape 70"/>
              <p:cNvSpPr>
                <a:spLocks noChangeArrowheads="1"/>
              </p:cNvSpPr>
              <p:nvPr/>
            </p:nvSpPr>
            <p:spPr bwMode="auto">
              <a:xfrm>
                <a:off x="1184" y="2236"/>
                <a:ext cx="947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85" name="Group 71"/>
              <p:cNvGrpSpPr>
                <a:grpSpLocks/>
              </p:cNvGrpSpPr>
              <p:nvPr/>
            </p:nvGrpSpPr>
            <p:grpSpPr bwMode="auto">
              <a:xfrm>
                <a:off x="1184" y="2236"/>
                <a:ext cx="945" cy="446"/>
                <a:chOff x="1184" y="2236"/>
                <a:chExt cx="945" cy="446"/>
              </a:xfrm>
            </p:grpSpPr>
            <p:sp>
              <p:nvSpPr>
                <p:cNvPr id="86" name="AutoShape 72"/>
                <p:cNvSpPr>
                  <a:spLocks noChangeArrowheads="1"/>
                </p:cNvSpPr>
                <p:nvPr/>
              </p:nvSpPr>
              <p:spPr bwMode="auto">
                <a:xfrm>
                  <a:off x="1184" y="2236"/>
                  <a:ext cx="945" cy="318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87" name="Group 73"/>
                <p:cNvGrpSpPr>
                  <a:grpSpLocks/>
                </p:cNvGrpSpPr>
                <p:nvPr/>
              </p:nvGrpSpPr>
              <p:grpSpPr bwMode="auto">
                <a:xfrm>
                  <a:off x="1184" y="2236"/>
                  <a:ext cx="944" cy="446"/>
                  <a:chOff x="1184" y="2236"/>
                  <a:chExt cx="944" cy="446"/>
                </a:xfrm>
              </p:grpSpPr>
              <p:sp>
                <p:nvSpPr>
                  <p:cNvPr id="88" name="AutoShape 74"/>
                  <p:cNvSpPr>
                    <a:spLocks noChangeArrowheads="1"/>
                  </p:cNvSpPr>
                  <p:nvPr/>
                </p:nvSpPr>
                <p:spPr bwMode="auto">
                  <a:xfrm>
                    <a:off x="1184" y="2236"/>
                    <a:ext cx="944" cy="317"/>
                  </a:xfrm>
                  <a:prstGeom prst="roundRect">
                    <a:avLst>
                      <a:gd name="adj" fmla="val 31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89" name="Group 75"/>
                  <p:cNvGrpSpPr>
                    <a:grpSpLocks/>
                  </p:cNvGrpSpPr>
                  <p:nvPr/>
                </p:nvGrpSpPr>
                <p:grpSpPr bwMode="auto">
                  <a:xfrm>
                    <a:off x="1184" y="2236"/>
                    <a:ext cx="944" cy="446"/>
                    <a:chOff x="1184" y="2236"/>
                    <a:chExt cx="944" cy="446"/>
                  </a:xfrm>
                </p:grpSpPr>
                <p:sp>
                  <p:nvSpPr>
                    <p:cNvPr id="90" name="AutoShape 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84" y="2236"/>
                      <a:ext cx="944" cy="317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91" name="AutoShape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84" y="2236"/>
                      <a:ext cx="603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latin typeface="Arial" charset="0"/>
                        </a:rPr>
                        <a:t>+  ATP</a:t>
                      </a:r>
                    </a:p>
                  </p:txBody>
                </p:sp>
              </p:grpSp>
            </p:grpSp>
          </p:grpSp>
        </p:grpSp>
      </p:grpSp>
      <p:sp>
        <p:nvSpPr>
          <p:cNvPr id="92" name="Line 78"/>
          <p:cNvSpPr>
            <a:spLocks noChangeShapeType="1"/>
          </p:cNvSpPr>
          <p:nvPr/>
        </p:nvSpPr>
        <p:spPr bwMode="auto">
          <a:xfrm>
            <a:off x="3666067" y="3912573"/>
            <a:ext cx="1981200" cy="1191"/>
          </a:xfrm>
          <a:prstGeom prst="line">
            <a:avLst/>
          </a:prstGeom>
          <a:noFill/>
          <a:ln w="1908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2000"/>
          </a:p>
        </p:txBody>
      </p:sp>
      <p:grpSp>
        <p:nvGrpSpPr>
          <p:cNvPr id="93" name="Group 79"/>
          <p:cNvGrpSpPr>
            <a:grpSpLocks/>
          </p:cNvGrpSpPr>
          <p:nvPr/>
        </p:nvGrpSpPr>
        <p:grpSpPr bwMode="auto">
          <a:xfrm>
            <a:off x="6028276" y="3662541"/>
            <a:ext cx="525463" cy="531018"/>
            <a:chOff x="3776" y="2176"/>
            <a:chExt cx="331" cy="446"/>
          </a:xfrm>
        </p:grpSpPr>
        <p:sp>
          <p:nvSpPr>
            <p:cNvPr id="94" name="Oval 80"/>
            <p:cNvSpPr>
              <a:spLocks noChangeArrowheads="1"/>
            </p:cNvSpPr>
            <p:nvPr/>
          </p:nvSpPr>
          <p:spPr bwMode="auto">
            <a:xfrm>
              <a:off x="3776" y="2293"/>
              <a:ext cx="331" cy="212"/>
            </a:xfrm>
            <a:prstGeom prst="ellipse">
              <a:avLst/>
            </a:prstGeom>
            <a:solidFill>
              <a:srgbClr val="007E82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95" name="Group 81"/>
            <p:cNvGrpSpPr>
              <a:grpSpLocks/>
            </p:cNvGrpSpPr>
            <p:nvPr/>
          </p:nvGrpSpPr>
          <p:grpSpPr bwMode="auto">
            <a:xfrm>
              <a:off x="3826" y="2176"/>
              <a:ext cx="230" cy="446"/>
              <a:chOff x="3826" y="2176"/>
              <a:chExt cx="230" cy="446"/>
            </a:xfrm>
          </p:grpSpPr>
          <p:sp>
            <p:nvSpPr>
              <p:cNvPr id="96" name="AutoShape 82"/>
              <p:cNvSpPr>
                <a:spLocks noChangeArrowheads="1"/>
              </p:cNvSpPr>
              <p:nvPr/>
            </p:nvSpPr>
            <p:spPr bwMode="auto">
              <a:xfrm>
                <a:off x="3826" y="2325"/>
                <a:ext cx="230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97" name="Text Box 83"/>
              <p:cNvSpPr txBox="1">
                <a:spLocks noChangeArrowheads="1"/>
              </p:cNvSpPr>
              <p:nvPr/>
            </p:nvSpPr>
            <p:spPr bwMode="auto">
              <a:xfrm>
                <a:off x="3826" y="2176"/>
                <a:ext cx="229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A</a:t>
                </a:r>
              </a:p>
            </p:txBody>
          </p:sp>
        </p:grpSp>
      </p:grpSp>
      <p:grpSp>
        <p:nvGrpSpPr>
          <p:cNvPr id="98" name="Group 84"/>
          <p:cNvGrpSpPr>
            <a:grpSpLocks/>
          </p:cNvGrpSpPr>
          <p:nvPr/>
        </p:nvGrpSpPr>
        <p:grpSpPr bwMode="auto">
          <a:xfrm>
            <a:off x="7017280" y="3736364"/>
            <a:ext cx="1560512" cy="531020"/>
            <a:chOff x="4399" y="2238"/>
            <a:chExt cx="983" cy="446"/>
          </a:xfrm>
        </p:grpSpPr>
        <p:sp>
          <p:nvSpPr>
            <p:cNvPr id="99" name="AutoShape 85"/>
            <p:cNvSpPr>
              <a:spLocks noChangeArrowheads="1"/>
            </p:cNvSpPr>
            <p:nvPr/>
          </p:nvSpPr>
          <p:spPr bwMode="auto">
            <a:xfrm>
              <a:off x="4399" y="2238"/>
              <a:ext cx="983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00" name="Group 86"/>
            <p:cNvGrpSpPr>
              <a:grpSpLocks/>
            </p:cNvGrpSpPr>
            <p:nvPr/>
          </p:nvGrpSpPr>
          <p:grpSpPr bwMode="auto">
            <a:xfrm>
              <a:off x="4399" y="2238"/>
              <a:ext cx="980" cy="446"/>
              <a:chOff x="4399" y="2238"/>
              <a:chExt cx="980" cy="446"/>
            </a:xfrm>
          </p:grpSpPr>
          <p:sp>
            <p:nvSpPr>
              <p:cNvPr id="101" name="AutoShape 87"/>
              <p:cNvSpPr>
                <a:spLocks noChangeArrowheads="1"/>
              </p:cNvSpPr>
              <p:nvPr/>
            </p:nvSpPr>
            <p:spPr bwMode="auto">
              <a:xfrm>
                <a:off x="4399" y="2238"/>
                <a:ext cx="980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102" name="Group 88"/>
              <p:cNvGrpSpPr>
                <a:grpSpLocks/>
              </p:cNvGrpSpPr>
              <p:nvPr/>
            </p:nvGrpSpPr>
            <p:grpSpPr bwMode="auto">
              <a:xfrm>
                <a:off x="4399" y="2238"/>
                <a:ext cx="978" cy="446"/>
                <a:chOff x="4399" y="2238"/>
                <a:chExt cx="978" cy="446"/>
              </a:xfrm>
            </p:grpSpPr>
            <p:sp>
              <p:nvSpPr>
                <p:cNvPr id="103" name="AutoShape 89"/>
                <p:cNvSpPr>
                  <a:spLocks noChangeArrowheads="1"/>
                </p:cNvSpPr>
                <p:nvPr/>
              </p:nvSpPr>
              <p:spPr bwMode="auto">
                <a:xfrm>
                  <a:off x="4399" y="2238"/>
                  <a:ext cx="978" cy="318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104" name="Group 90"/>
                <p:cNvGrpSpPr>
                  <a:grpSpLocks/>
                </p:cNvGrpSpPr>
                <p:nvPr/>
              </p:nvGrpSpPr>
              <p:grpSpPr bwMode="auto">
                <a:xfrm>
                  <a:off x="4399" y="2238"/>
                  <a:ext cx="977" cy="446"/>
                  <a:chOff x="4399" y="2238"/>
                  <a:chExt cx="977" cy="446"/>
                </a:xfrm>
              </p:grpSpPr>
              <p:sp>
                <p:nvSpPr>
                  <p:cNvPr id="105" name="AutoShape 91"/>
                  <p:cNvSpPr>
                    <a:spLocks noChangeArrowheads="1"/>
                  </p:cNvSpPr>
                  <p:nvPr/>
                </p:nvSpPr>
                <p:spPr bwMode="auto">
                  <a:xfrm>
                    <a:off x="4399" y="2238"/>
                    <a:ext cx="977" cy="317"/>
                  </a:xfrm>
                  <a:prstGeom prst="roundRect">
                    <a:avLst>
                      <a:gd name="adj" fmla="val 31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106" name="Group 92"/>
                  <p:cNvGrpSpPr>
                    <a:grpSpLocks/>
                  </p:cNvGrpSpPr>
                  <p:nvPr/>
                </p:nvGrpSpPr>
                <p:grpSpPr bwMode="auto">
                  <a:xfrm>
                    <a:off x="4399" y="2238"/>
                    <a:ext cx="977" cy="446"/>
                    <a:chOff x="4399" y="2238"/>
                    <a:chExt cx="977" cy="446"/>
                  </a:xfrm>
                </p:grpSpPr>
                <p:sp>
                  <p:nvSpPr>
                    <p:cNvPr id="107" name="AutoShap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9" y="2238"/>
                      <a:ext cx="977" cy="317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108" name="AutoShap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99" y="2238"/>
                      <a:ext cx="634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latin typeface="Arial" charset="0"/>
                        </a:rPr>
                        <a:t>+  ADP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109" name="Group 95"/>
          <p:cNvGrpSpPr>
            <a:grpSpLocks/>
          </p:cNvGrpSpPr>
          <p:nvPr/>
        </p:nvGrpSpPr>
        <p:grpSpPr bwMode="auto">
          <a:xfrm>
            <a:off x="6469595" y="3761371"/>
            <a:ext cx="609600" cy="531018"/>
            <a:chOff x="4054" y="2259"/>
            <a:chExt cx="384" cy="446"/>
          </a:xfrm>
        </p:grpSpPr>
        <p:sp>
          <p:nvSpPr>
            <p:cNvPr id="110" name="AutoShape 96"/>
            <p:cNvSpPr>
              <a:spLocks noChangeArrowheads="1"/>
            </p:cNvSpPr>
            <p:nvPr/>
          </p:nvSpPr>
          <p:spPr bwMode="auto">
            <a:xfrm>
              <a:off x="4054" y="2259"/>
              <a:ext cx="384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11" name="Group 97"/>
            <p:cNvGrpSpPr>
              <a:grpSpLocks/>
            </p:cNvGrpSpPr>
            <p:nvPr/>
          </p:nvGrpSpPr>
          <p:grpSpPr bwMode="auto">
            <a:xfrm>
              <a:off x="4054" y="2259"/>
              <a:ext cx="381" cy="446"/>
              <a:chOff x="4054" y="2259"/>
              <a:chExt cx="381" cy="446"/>
            </a:xfrm>
          </p:grpSpPr>
          <p:sp>
            <p:nvSpPr>
              <p:cNvPr id="112" name="AutoShape 98"/>
              <p:cNvSpPr>
                <a:spLocks noChangeArrowheads="1"/>
              </p:cNvSpPr>
              <p:nvPr/>
            </p:nvSpPr>
            <p:spPr bwMode="auto">
              <a:xfrm>
                <a:off x="4054" y="2259"/>
                <a:ext cx="381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113" name="Group 99"/>
              <p:cNvGrpSpPr>
                <a:grpSpLocks/>
              </p:cNvGrpSpPr>
              <p:nvPr/>
            </p:nvGrpSpPr>
            <p:grpSpPr bwMode="auto">
              <a:xfrm>
                <a:off x="4054" y="2259"/>
                <a:ext cx="379" cy="446"/>
                <a:chOff x="4054" y="2259"/>
                <a:chExt cx="379" cy="446"/>
              </a:xfrm>
            </p:grpSpPr>
            <p:sp>
              <p:nvSpPr>
                <p:cNvPr id="114" name="AutoShape 100"/>
                <p:cNvSpPr>
                  <a:spLocks noChangeArrowheads="1"/>
                </p:cNvSpPr>
                <p:nvPr/>
              </p:nvSpPr>
              <p:spPr bwMode="auto">
                <a:xfrm>
                  <a:off x="4054" y="2259"/>
                  <a:ext cx="379" cy="318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115" name="Group 101"/>
                <p:cNvGrpSpPr>
                  <a:grpSpLocks/>
                </p:cNvGrpSpPr>
                <p:nvPr/>
              </p:nvGrpSpPr>
              <p:grpSpPr bwMode="auto">
                <a:xfrm>
                  <a:off x="4054" y="2259"/>
                  <a:ext cx="378" cy="446"/>
                  <a:chOff x="4054" y="2259"/>
                  <a:chExt cx="378" cy="446"/>
                </a:xfrm>
              </p:grpSpPr>
              <p:sp>
                <p:nvSpPr>
                  <p:cNvPr id="116" name="AutoShape 102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259"/>
                    <a:ext cx="378" cy="317"/>
                  </a:xfrm>
                  <a:prstGeom prst="roundRect">
                    <a:avLst>
                      <a:gd name="adj" fmla="val 31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117" name="Group 103"/>
                  <p:cNvGrpSpPr>
                    <a:grpSpLocks/>
                  </p:cNvGrpSpPr>
                  <p:nvPr/>
                </p:nvGrpSpPr>
                <p:grpSpPr bwMode="auto">
                  <a:xfrm>
                    <a:off x="4054" y="2259"/>
                    <a:ext cx="378" cy="446"/>
                    <a:chOff x="4054" y="2259"/>
                    <a:chExt cx="378" cy="446"/>
                  </a:xfrm>
                </p:grpSpPr>
                <p:sp>
                  <p:nvSpPr>
                    <p:cNvPr id="118" name="AutoShap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4" y="2259"/>
                      <a:ext cx="378" cy="317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119" name="AutoShap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4" y="2259"/>
                      <a:ext cx="276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latin typeface="Arial" charset="0"/>
                        </a:rPr>
                        <a:t>-P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120" name="Group 106"/>
          <p:cNvGrpSpPr>
            <a:grpSpLocks/>
          </p:cNvGrpSpPr>
          <p:nvPr/>
        </p:nvGrpSpPr>
        <p:grpSpPr bwMode="auto">
          <a:xfrm>
            <a:off x="4301090" y="3302971"/>
            <a:ext cx="525463" cy="531018"/>
            <a:chOff x="2688" y="1874"/>
            <a:chExt cx="331" cy="446"/>
          </a:xfrm>
        </p:grpSpPr>
        <p:sp>
          <p:nvSpPr>
            <p:cNvPr id="121" name="Oval 107"/>
            <p:cNvSpPr>
              <a:spLocks noChangeArrowheads="1"/>
            </p:cNvSpPr>
            <p:nvPr/>
          </p:nvSpPr>
          <p:spPr bwMode="auto">
            <a:xfrm>
              <a:off x="2688" y="1992"/>
              <a:ext cx="331" cy="211"/>
            </a:xfrm>
            <a:prstGeom prst="ellipse">
              <a:avLst/>
            </a:prstGeom>
            <a:solidFill>
              <a:srgbClr val="007E82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22" name="Group 108"/>
            <p:cNvGrpSpPr>
              <a:grpSpLocks/>
            </p:cNvGrpSpPr>
            <p:nvPr/>
          </p:nvGrpSpPr>
          <p:grpSpPr bwMode="auto">
            <a:xfrm>
              <a:off x="2738" y="1874"/>
              <a:ext cx="231" cy="446"/>
              <a:chOff x="2738" y="1874"/>
              <a:chExt cx="231" cy="446"/>
            </a:xfrm>
          </p:grpSpPr>
          <p:sp>
            <p:nvSpPr>
              <p:cNvPr id="123" name="AutoShape 109"/>
              <p:cNvSpPr>
                <a:spLocks noChangeArrowheads="1"/>
              </p:cNvSpPr>
              <p:nvPr/>
            </p:nvSpPr>
            <p:spPr bwMode="auto">
              <a:xfrm>
                <a:off x="2738" y="2023"/>
                <a:ext cx="231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124" name="Text Box 110"/>
              <p:cNvSpPr txBox="1">
                <a:spLocks noChangeArrowheads="1"/>
              </p:cNvSpPr>
              <p:nvPr/>
            </p:nvSpPr>
            <p:spPr bwMode="auto">
              <a:xfrm>
                <a:off x="2738" y="1874"/>
                <a:ext cx="229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B</a:t>
                </a:r>
              </a:p>
            </p:txBody>
          </p:sp>
        </p:grpSp>
      </p:grpSp>
      <p:grpSp>
        <p:nvGrpSpPr>
          <p:cNvPr id="125" name="Group 111"/>
          <p:cNvGrpSpPr>
            <a:grpSpLocks/>
          </p:cNvGrpSpPr>
          <p:nvPr/>
        </p:nvGrpSpPr>
        <p:grpSpPr bwMode="auto">
          <a:xfrm>
            <a:off x="1007800" y="2989090"/>
            <a:ext cx="1152525" cy="537361"/>
            <a:chOff x="214" y="1700"/>
            <a:chExt cx="726" cy="284"/>
          </a:xfrm>
        </p:grpSpPr>
        <p:sp>
          <p:nvSpPr>
            <p:cNvPr id="126" name="AutoShape 112"/>
            <p:cNvSpPr>
              <a:spLocks noChangeArrowheads="1"/>
            </p:cNvSpPr>
            <p:nvPr/>
          </p:nvSpPr>
          <p:spPr bwMode="auto">
            <a:xfrm>
              <a:off x="214" y="1700"/>
              <a:ext cx="726" cy="284"/>
            </a:xfrm>
            <a:prstGeom prst="roundRect">
              <a:avLst>
                <a:gd name="adj" fmla="val 352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27" name="Group 113"/>
            <p:cNvGrpSpPr>
              <a:grpSpLocks/>
            </p:cNvGrpSpPr>
            <p:nvPr/>
          </p:nvGrpSpPr>
          <p:grpSpPr bwMode="auto">
            <a:xfrm>
              <a:off x="214" y="1700"/>
              <a:ext cx="723" cy="281"/>
              <a:chOff x="214" y="1700"/>
              <a:chExt cx="723" cy="281"/>
            </a:xfrm>
          </p:grpSpPr>
          <p:sp>
            <p:nvSpPr>
              <p:cNvPr id="128" name="AutoShape 114"/>
              <p:cNvSpPr>
                <a:spLocks noChangeArrowheads="1"/>
              </p:cNvSpPr>
              <p:nvPr/>
            </p:nvSpPr>
            <p:spPr bwMode="auto">
              <a:xfrm>
                <a:off x="214" y="1700"/>
                <a:ext cx="723" cy="281"/>
              </a:xfrm>
              <a:prstGeom prst="roundRect">
                <a:avLst>
                  <a:gd name="adj" fmla="val 356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129" name="Group 115"/>
              <p:cNvGrpSpPr>
                <a:grpSpLocks/>
              </p:cNvGrpSpPr>
              <p:nvPr/>
            </p:nvGrpSpPr>
            <p:grpSpPr bwMode="auto">
              <a:xfrm>
                <a:off x="214" y="1700"/>
                <a:ext cx="721" cy="279"/>
                <a:chOff x="214" y="1700"/>
                <a:chExt cx="721" cy="279"/>
              </a:xfrm>
            </p:grpSpPr>
            <p:sp>
              <p:nvSpPr>
                <p:cNvPr id="130" name="AutoShape 116"/>
                <p:cNvSpPr>
                  <a:spLocks noChangeArrowheads="1"/>
                </p:cNvSpPr>
                <p:nvPr/>
              </p:nvSpPr>
              <p:spPr bwMode="auto">
                <a:xfrm>
                  <a:off x="214" y="1700"/>
                  <a:ext cx="721" cy="279"/>
                </a:xfrm>
                <a:prstGeom prst="roundRect">
                  <a:avLst>
                    <a:gd name="adj" fmla="val 356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131" name="Group 117"/>
                <p:cNvGrpSpPr>
                  <a:grpSpLocks/>
                </p:cNvGrpSpPr>
                <p:nvPr/>
              </p:nvGrpSpPr>
              <p:grpSpPr bwMode="auto">
                <a:xfrm>
                  <a:off x="214" y="1700"/>
                  <a:ext cx="720" cy="278"/>
                  <a:chOff x="214" y="1700"/>
                  <a:chExt cx="720" cy="278"/>
                </a:xfrm>
              </p:grpSpPr>
              <p:sp>
                <p:nvSpPr>
                  <p:cNvPr id="132" name="AutoShape 118"/>
                  <p:cNvSpPr>
                    <a:spLocks noChangeArrowheads="1"/>
                  </p:cNvSpPr>
                  <p:nvPr/>
                </p:nvSpPr>
                <p:spPr bwMode="auto">
                  <a:xfrm>
                    <a:off x="214" y="1700"/>
                    <a:ext cx="720" cy="278"/>
                  </a:xfrm>
                  <a:prstGeom prst="roundRect">
                    <a:avLst>
                      <a:gd name="adj" fmla="val 356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133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214" y="1700"/>
                    <a:ext cx="720" cy="278"/>
                    <a:chOff x="214" y="1700"/>
                    <a:chExt cx="720" cy="278"/>
                  </a:xfrm>
                </p:grpSpPr>
                <p:sp>
                  <p:nvSpPr>
                    <p:cNvPr id="134" name="AutoShap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4" y="1700"/>
                      <a:ext cx="720" cy="278"/>
                    </a:xfrm>
                    <a:prstGeom prst="roundRect">
                      <a:avLst>
                        <a:gd name="adj" fmla="val 356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135" name="AutoShap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4" y="1700"/>
                      <a:ext cx="599" cy="247"/>
                    </a:xfrm>
                    <a:prstGeom prst="roundRect">
                      <a:avLst>
                        <a:gd name="adj" fmla="val 356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29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u="sng">
                          <a:latin typeface="Arial" charset="0"/>
                        </a:rPr>
                        <a:t>Mouse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136" name="Group 122"/>
          <p:cNvGrpSpPr>
            <a:grpSpLocks/>
          </p:cNvGrpSpPr>
          <p:nvPr/>
        </p:nvGrpSpPr>
        <p:grpSpPr bwMode="auto">
          <a:xfrm>
            <a:off x="4301090" y="4577646"/>
            <a:ext cx="525463" cy="531018"/>
            <a:chOff x="2688" y="2992"/>
            <a:chExt cx="331" cy="446"/>
          </a:xfrm>
        </p:grpSpPr>
        <p:sp>
          <p:nvSpPr>
            <p:cNvPr id="137" name="Oval 123"/>
            <p:cNvSpPr>
              <a:spLocks noChangeArrowheads="1"/>
            </p:cNvSpPr>
            <p:nvPr/>
          </p:nvSpPr>
          <p:spPr bwMode="auto">
            <a:xfrm>
              <a:off x="2688" y="3110"/>
              <a:ext cx="331" cy="211"/>
            </a:xfrm>
            <a:prstGeom prst="ellipse">
              <a:avLst/>
            </a:prstGeom>
            <a:solidFill>
              <a:srgbClr val="FFCC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38" name="Group 124"/>
            <p:cNvGrpSpPr>
              <a:grpSpLocks/>
            </p:cNvGrpSpPr>
            <p:nvPr/>
          </p:nvGrpSpPr>
          <p:grpSpPr bwMode="auto">
            <a:xfrm>
              <a:off x="2738" y="2992"/>
              <a:ext cx="231" cy="446"/>
              <a:chOff x="2738" y="2992"/>
              <a:chExt cx="231" cy="446"/>
            </a:xfrm>
          </p:grpSpPr>
          <p:sp>
            <p:nvSpPr>
              <p:cNvPr id="139" name="AutoShape 125"/>
              <p:cNvSpPr>
                <a:spLocks noChangeArrowheads="1"/>
              </p:cNvSpPr>
              <p:nvPr/>
            </p:nvSpPr>
            <p:spPr bwMode="auto">
              <a:xfrm>
                <a:off x="2738" y="3141"/>
                <a:ext cx="231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140" name="Text Box 126"/>
              <p:cNvSpPr txBox="1">
                <a:spLocks noChangeArrowheads="1"/>
              </p:cNvSpPr>
              <p:nvPr/>
            </p:nvSpPr>
            <p:spPr bwMode="auto">
              <a:xfrm>
                <a:off x="2738" y="2992"/>
                <a:ext cx="229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B</a:t>
                </a:r>
              </a:p>
            </p:txBody>
          </p:sp>
        </p:grpSp>
      </p:grpSp>
      <p:grpSp>
        <p:nvGrpSpPr>
          <p:cNvPr id="141" name="Group 127"/>
          <p:cNvGrpSpPr>
            <a:grpSpLocks/>
          </p:cNvGrpSpPr>
          <p:nvPr/>
        </p:nvGrpSpPr>
        <p:grpSpPr bwMode="auto">
          <a:xfrm>
            <a:off x="1849172" y="4699569"/>
            <a:ext cx="525463" cy="531018"/>
            <a:chOff x="744" y="3184"/>
            <a:chExt cx="331" cy="446"/>
          </a:xfrm>
        </p:grpSpPr>
        <p:sp>
          <p:nvSpPr>
            <p:cNvPr id="142" name="Oval 128"/>
            <p:cNvSpPr>
              <a:spLocks noChangeArrowheads="1"/>
            </p:cNvSpPr>
            <p:nvPr/>
          </p:nvSpPr>
          <p:spPr bwMode="auto">
            <a:xfrm>
              <a:off x="744" y="3301"/>
              <a:ext cx="331" cy="212"/>
            </a:xfrm>
            <a:prstGeom prst="ellipse">
              <a:avLst/>
            </a:prstGeom>
            <a:solidFill>
              <a:srgbClr val="FFCC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43" name="Group 129"/>
            <p:cNvGrpSpPr>
              <a:grpSpLocks/>
            </p:cNvGrpSpPr>
            <p:nvPr/>
          </p:nvGrpSpPr>
          <p:grpSpPr bwMode="auto">
            <a:xfrm>
              <a:off x="794" y="3184"/>
              <a:ext cx="232" cy="446"/>
              <a:chOff x="794" y="3184"/>
              <a:chExt cx="232" cy="446"/>
            </a:xfrm>
          </p:grpSpPr>
          <p:sp>
            <p:nvSpPr>
              <p:cNvPr id="144" name="AutoShape 130"/>
              <p:cNvSpPr>
                <a:spLocks noChangeArrowheads="1"/>
              </p:cNvSpPr>
              <p:nvPr/>
            </p:nvSpPr>
            <p:spPr bwMode="auto">
              <a:xfrm>
                <a:off x="794" y="3333"/>
                <a:ext cx="232" cy="149"/>
              </a:xfrm>
              <a:prstGeom prst="roundRect">
                <a:avLst>
                  <a:gd name="adj" fmla="val 67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145" name="Text Box 131"/>
              <p:cNvSpPr txBox="1">
                <a:spLocks noChangeArrowheads="1"/>
              </p:cNvSpPr>
              <p:nvPr/>
            </p:nvSpPr>
            <p:spPr bwMode="auto">
              <a:xfrm>
                <a:off x="794" y="3184"/>
                <a:ext cx="232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 anchorCtr="1">
                <a:spAutoFit/>
              </a:bodyPr>
              <a:lstStyle/>
              <a:p>
                <a:pPr algn="ctr" eaLnBrk="0" hangingPunct="0">
                  <a:lnSpc>
                    <a:spcPts val="3438"/>
                  </a:lnSpc>
                  <a:buClr>
                    <a:srgbClr val="000000"/>
                  </a:buClr>
                  <a:buSzPct val="100000"/>
                  <a:tabLst>
                    <a:tab pos="0" algn="l"/>
                    <a:tab pos="447664" algn="l"/>
                    <a:tab pos="896915" algn="l"/>
                    <a:tab pos="1346166" algn="l"/>
                    <a:tab pos="1795418" algn="l"/>
                    <a:tab pos="2244669" algn="l"/>
                    <a:tab pos="2693921" algn="l"/>
                    <a:tab pos="3143171" algn="l"/>
                    <a:tab pos="3592424" algn="l"/>
                    <a:tab pos="4041674" algn="l"/>
                    <a:tab pos="4490926" algn="l"/>
                    <a:tab pos="4940177" algn="l"/>
                    <a:tab pos="5389428" algn="l"/>
                    <a:tab pos="5838679" algn="l"/>
                    <a:tab pos="6287931" algn="l"/>
                    <a:tab pos="6737182" algn="l"/>
                    <a:tab pos="7186433" algn="l"/>
                    <a:tab pos="7635684" algn="l"/>
                    <a:tab pos="8084936" algn="l"/>
                    <a:tab pos="8534187" algn="l"/>
                    <a:tab pos="8983439" algn="l"/>
                  </a:tabLst>
                </a:pPr>
                <a:r>
                  <a:rPr lang="en-GB" sz="2000">
                    <a:latin typeface="Arial" charset="0"/>
                  </a:rPr>
                  <a:t>A</a:t>
                </a:r>
              </a:p>
            </p:txBody>
          </p:sp>
        </p:grpSp>
      </p:grpSp>
      <p:grpSp>
        <p:nvGrpSpPr>
          <p:cNvPr id="146" name="Group 132"/>
          <p:cNvGrpSpPr>
            <a:grpSpLocks/>
          </p:cNvGrpSpPr>
          <p:nvPr/>
        </p:nvGrpSpPr>
        <p:grpSpPr bwMode="auto">
          <a:xfrm>
            <a:off x="1007785" y="4280410"/>
            <a:ext cx="1804988" cy="537361"/>
            <a:chOff x="214" y="2832"/>
            <a:chExt cx="1137" cy="284"/>
          </a:xfrm>
        </p:grpSpPr>
        <p:sp>
          <p:nvSpPr>
            <p:cNvPr id="147" name="AutoShape 133"/>
            <p:cNvSpPr>
              <a:spLocks noChangeArrowheads="1"/>
            </p:cNvSpPr>
            <p:nvPr/>
          </p:nvSpPr>
          <p:spPr bwMode="auto">
            <a:xfrm>
              <a:off x="214" y="2832"/>
              <a:ext cx="1137" cy="284"/>
            </a:xfrm>
            <a:prstGeom prst="roundRect">
              <a:avLst>
                <a:gd name="adj" fmla="val 352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48" name="Group 134"/>
            <p:cNvGrpSpPr>
              <a:grpSpLocks/>
            </p:cNvGrpSpPr>
            <p:nvPr/>
          </p:nvGrpSpPr>
          <p:grpSpPr bwMode="auto">
            <a:xfrm>
              <a:off x="214" y="2832"/>
              <a:ext cx="1134" cy="282"/>
              <a:chOff x="214" y="2832"/>
              <a:chExt cx="1134" cy="282"/>
            </a:xfrm>
          </p:grpSpPr>
          <p:sp>
            <p:nvSpPr>
              <p:cNvPr id="149" name="AutoShape 135"/>
              <p:cNvSpPr>
                <a:spLocks noChangeArrowheads="1"/>
              </p:cNvSpPr>
              <p:nvPr/>
            </p:nvSpPr>
            <p:spPr bwMode="auto">
              <a:xfrm>
                <a:off x="214" y="2832"/>
                <a:ext cx="1134" cy="282"/>
              </a:xfrm>
              <a:prstGeom prst="roundRect">
                <a:avLst>
                  <a:gd name="adj" fmla="val 352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150" name="Group 136"/>
              <p:cNvGrpSpPr>
                <a:grpSpLocks/>
              </p:cNvGrpSpPr>
              <p:nvPr/>
            </p:nvGrpSpPr>
            <p:grpSpPr bwMode="auto">
              <a:xfrm>
                <a:off x="214" y="2832"/>
                <a:ext cx="1132" cy="280"/>
                <a:chOff x="214" y="2832"/>
                <a:chExt cx="1132" cy="280"/>
              </a:xfrm>
            </p:grpSpPr>
            <p:sp>
              <p:nvSpPr>
                <p:cNvPr id="151" name="AutoShape 137"/>
                <p:cNvSpPr>
                  <a:spLocks noChangeArrowheads="1"/>
                </p:cNvSpPr>
                <p:nvPr/>
              </p:nvSpPr>
              <p:spPr bwMode="auto">
                <a:xfrm>
                  <a:off x="214" y="2832"/>
                  <a:ext cx="1132" cy="280"/>
                </a:xfrm>
                <a:prstGeom prst="roundRect">
                  <a:avLst>
                    <a:gd name="adj" fmla="val 356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152" name="Group 138"/>
                <p:cNvGrpSpPr>
                  <a:grpSpLocks/>
                </p:cNvGrpSpPr>
                <p:nvPr/>
              </p:nvGrpSpPr>
              <p:grpSpPr bwMode="auto">
                <a:xfrm>
                  <a:off x="214" y="2832"/>
                  <a:ext cx="1131" cy="278"/>
                  <a:chOff x="214" y="2832"/>
                  <a:chExt cx="1131" cy="278"/>
                </a:xfrm>
              </p:grpSpPr>
              <p:sp>
                <p:nvSpPr>
                  <p:cNvPr id="153" name="AutoShape 139"/>
                  <p:cNvSpPr>
                    <a:spLocks noChangeArrowheads="1"/>
                  </p:cNvSpPr>
                  <p:nvPr/>
                </p:nvSpPr>
                <p:spPr bwMode="auto">
                  <a:xfrm>
                    <a:off x="214" y="2832"/>
                    <a:ext cx="1131" cy="278"/>
                  </a:xfrm>
                  <a:prstGeom prst="roundRect">
                    <a:avLst>
                      <a:gd name="adj" fmla="val 356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154" name="Group 140"/>
                  <p:cNvGrpSpPr>
                    <a:grpSpLocks/>
                  </p:cNvGrpSpPr>
                  <p:nvPr/>
                </p:nvGrpSpPr>
                <p:grpSpPr bwMode="auto">
                  <a:xfrm>
                    <a:off x="214" y="2832"/>
                    <a:ext cx="1130" cy="277"/>
                    <a:chOff x="214" y="2832"/>
                    <a:chExt cx="1130" cy="277"/>
                  </a:xfrm>
                </p:grpSpPr>
                <p:sp>
                  <p:nvSpPr>
                    <p:cNvPr id="155" name="AutoShap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4" y="2832"/>
                      <a:ext cx="1130" cy="277"/>
                    </a:xfrm>
                    <a:prstGeom prst="roundRect">
                      <a:avLst>
                        <a:gd name="adj" fmla="val 361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156" name="AutoShap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4" y="2832"/>
                      <a:ext cx="888" cy="247"/>
                    </a:xfrm>
                    <a:prstGeom prst="roundRect">
                      <a:avLst>
                        <a:gd name="adj" fmla="val 361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2938"/>
                        </a:lnSpc>
                        <a:buClr>
                          <a:srgbClr val="0000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u="sng">
                          <a:latin typeface="Arial" charset="0"/>
                        </a:rPr>
                        <a:t>Drosophila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157" name="Group 144"/>
          <p:cNvGrpSpPr>
            <a:grpSpLocks/>
          </p:cNvGrpSpPr>
          <p:nvPr/>
        </p:nvGrpSpPr>
        <p:grpSpPr bwMode="auto">
          <a:xfrm>
            <a:off x="5785379" y="4717865"/>
            <a:ext cx="2827338" cy="1045368"/>
            <a:chOff x="3525" y="2742"/>
            <a:chExt cx="1781" cy="878"/>
          </a:xfrm>
        </p:grpSpPr>
        <p:sp>
          <p:nvSpPr>
            <p:cNvPr id="158" name="AutoShape 145"/>
            <p:cNvSpPr>
              <a:spLocks noChangeArrowheads="1"/>
            </p:cNvSpPr>
            <p:nvPr/>
          </p:nvSpPr>
          <p:spPr bwMode="auto">
            <a:xfrm>
              <a:off x="3790" y="3106"/>
              <a:ext cx="1323" cy="514"/>
            </a:xfrm>
            <a:prstGeom prst="roundRect">
              <a:avLst>
                <a:gd name="adj" fmla="val 194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CC0000"/>
                </a:solidFill>
              </a:endParaRPr>
            </a:p>
          </p:txBody>
        </p:sp>
        <p:grpSp>
          <p:nvGrpSpPr>
            <p:cNvPr id="159" name="Group 146"/>
            <p:cNvGrpSpPr>
              <a:grpSpLocks/>
            </p:cNvGrpSpPr>
            <p:nvPr/>
          </p:nvGrpSpPr>
          <p:grpSpPr bwMode="auto">
            <a:xfrm>
              <a:off x="3525" y="2742"/>
              <a:ext cx="1781" cy="875"/>
              <a:chOff x="3525" y="2742"/>
              <a:chExt cx="1781" cy="875"/>
            </a:xfrm>
          </p:grpSpPr>
          <p:sp>
            <p:nvSpPr>
              <p:cNvPr id="160" name="AutoShape 147"/>
              <p:cNvSpPr>
                <a:spLocks noChangeArrowheads="1"/>
              </p:cNvSpPr>
              <p:nvPr/>
            </p:nvSpPr>
            <p:spPr bwMode="auto">
              <a:xfrm>
                <a:off x="3790" y="3106"/>
                <a:ext cx="1320" cy="511"/>
              </a:xfrm>
              <a:prstGeom prst="roundRect">
                <a:avLst>
                  <a:gd name="adj" fmla="val 194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161" name="Group 148"/>
              <p:cNvGrpSpPr>
                <a:grpSpLocks/>
              </p:cNvGrpSpPr>
              <p:nvPr/>
            </p:nvGrpSpPr>
            <p:grpSpPr bwMode="auto">
              <a:xfrm>
                <a:off x="3525" y="2742"/>
                <a:ext cx="1781" cy="873"/>
                <a:chOff x="3525" y="2742"/>
                <a:chExt cx="1781" cy="873"/>
              </a:xfrm>
            </p:grpSpPr>
            <p:sp>
              <p:nvSpPr>
                <p:cNvPr id="162" name="AutoShape 149"/>
                <p:cNvSpPr>
                  <a:spLocks noChangeArrowheads="1"/>
                </p:cNvSpPr>
                <p:nvPr/>
              </p:nvSpPr>
              <p:spPr bwMode="auto">
                <a:xfrm>
                  <a:off x="3790" y="3106"/>
                  <a:ext cx="1318" cy="509"/>
                </a:xfrm>
                <a:prstGeom prst="roundRect">
                  <a:avLst>
                    <a:gd name="adj" fmla="val 194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>
                    <a:solidFill>
                      <a:srgbClr val="CC0000"/>
                    </a:solidFill>
                  </a:endParaRPr>
                </a:p>
              </p:txBody>
            </p:sp>
            <p:grpSp>
              <p:nvGrpSpPr>
                <p:cNvPr id="163" name="Group 150"/>
                <p:cNvGrpSpPr>
                  <a:grpSpLocks/>
                </p:cNvGrpSpPr>
                <p:nvPr/>
              </p:nvGrpSpPr>
              <p:grpSpPr bwMode="auto">
                <a:xfrm>
                  <a:off x="3525" y="2742"/>
                  <a:ext cx="1781" cy="872"/>
                  <a:chOff x="3525" y="2742"/>
                  <a:chExt cx="1781" cy="872"/>
                </a:xfrm>
              </p:grpSpPr>
              <p:sp>
                <p:nvSpPr>
                  <p:cNvPr id="164" name="AutoShape 151"/>
                  <p:cNvSpPr>
                    <a:spLocks noChangeArrowheads="1"/>
                  </p:cNvSpPr>
                  <p:nvPr/>
                </p:nvSpPr>
                <p:spPr bwMode="auto">
                  <a:xfrm>
                    <a:off x="3790" y="3106"/>
                    <a:ext cx="1317" cy="508"/>
                  </a:xfrm>
                  <a:prstGeom prst="roundRect">
                    <a:avLst>
                      <a:gd name="adj" fmla="val 194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>
                      <a:solidFill>
                        <a:srgbClr val="CC0000"/>
                      </a:solidFill>
                    </a:endParaRPr>
                  </a:p>
                </p:txBody>
              </p:sp>
              <p:grpSp>
                <p:nvGrpSpPr>
                  <p:cNvPr id="165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3525" y="2742"/>
                    <a:ext cx="1781" cy="872"/>
                    <a:chOff x="3525" y="2742"/>
                    <a:chExt cx="1781" cy="872"/>
                  </a:xfrm>
                </p:grpSpPr>
                <p:sp>
                  <p:nvSpPr>
                    <p:cNvPr id="166" name="AutoShap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90" y="3106"/>
                      <a:ext cx="1317" cy="508"/>
                    </a:xfrm>
                    <a:prstGeom prst="roundRect">
                      <a:avLst>
                        <a:gd name="adj" fmla="val 194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>
                        <a:solidFill>
                          <a:srgbClr val="CC0000"/>
                        </a:solidFill>
                      </a:endParaRPr>
                    </a:p>
                  </p:txBody>
                </p:sp>
                <p:sp>
                  <p:nvSpPr>
                    <p:cNvPr id="167" name="AutoShape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25" y="2742"/>
                      <a:ext cx="1781" cy="653"/>
                    </a:xfrm>
                    <a:prstGeom prst="roundRect">
                      <a:avLst>
                        <a:gd name="adj" fmla="val 194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lIns="90000" tIns="46800" rIns="90000" bIns="46800">
                      <a:spAutoFit/>
                    </a:bodyPr>
                    <a:lstStyle/>
                    <a:p>
                      <a:pPr algn="ctr" eaLnBrk="0" hangingPunct="0">
                        <a:lnSpc>
                          <a:spcPts val="2938"/>
                        </a:lnSpc>
                        <a:buClr>
                          <a:srgbClr val="FF33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dirty="0">
                          <a:solidFill>
                            <a:srgbClr val="CC0000"/>
                          </a:solidFill>
                          <a:latin typeface="Arial" charset="0"/>
                        </a:rPr>
                        <a:t>Reaction not</a:t>
                      </a:r>
                    </a:p>
                    <a:p>
                      <a:pPr algn="ctr" eaLnBrk="0" hangingPunct="0">
                        <a:lnSpc>
                          <a:spcPct val="101000"/>
                        </a:lnSpc>
                        <a:buClr>
                          <a:srgbClr val="FF33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dirty="0">
                          <a:solidFill>
                            <a:srgbClr val="CC0000"/>
                          </a:solidFill>
                          <a:latin typeface="Arial" charset="0"/>
                        </a:rPr>
                        <a:t>inferred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168" name="Group 155"/>
          <p:cNvGrpSpPr>
            <a:grpSpLocks/>
          </p:cNvGrpSpPr>
          <p:nvPr/>
        </p:nvGrpSpPr>
        <p:grpSpPr bwMode="auto">
          <a:xfrm>
            <a:off x="186268" y="5472996"/>
            <a:ext cx="5840799" cy="457200"/>
            <a:chOff x="890" y="3552"/>
            <a:chExt cx="642" cy="284"/>
          </a:xfrm>
        </p:grpSpPr>
        <p:sp>
          <p:nvSpPr>
            <p:cNvPr id="169" name="AutoShape 156"/>
            <p:cNvSpPr>
              <a:spLocks noChangeArrowheads="1"/>
            </p:cNvSpPr>
            <p:nvPr/>
          </p:nvSpPr>
          <p:spPr bwMode="auto">
            <a:xfrm>
              <a:off x="890" y="3552"/>
              <a:ext cx="642" cy="284"/>
            </a:xfrm>
            <a:prstGeom prst="roundRect">
              <a:avLst>
                <a:gd name="adj" fmla="val 352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solidFill>
                  <a:srgbClr val="CC0000"/>
                </a:solidFill>
              </a:endParaRPr>
            </a:p>
          </p:txBody>
        </p:sp>
        <p:grpSp>
          <p:nvGrpSpPr>
            <p:cNvPr id="170" name="Group 157"/>
            <p:cNvGrpSpPr>
              <a:grpSpLocks/>
            </p:cNvGrpSpPr>
            <p:nvPr/>
          </p:nvGrpSpPr>
          <p:grpSpPr bwMode="auto">
            <a:xfrm>
              <a:off x="890" y="3552"/>
              <a:ext cx="639" cy="282"/>
              <a:chOff x="890" y="3552"/>
              <a:chExt cx="639" cy="282"/>
            </a:xfrm>
          </p:grpSpPr>
          <p:sp>
            <p:nvSpPr>
              <p:cNvPr id="171" name="AutoShape 158"/>
              <p:cNvSpPr>
                <a:spLocks noChangeArrowheads="1"/>
              </p:cNvSpPr>
              <p:nvPr/>
            </p:nvSpPr>
            <p:spPr bwMode="auto">
              <a:xfrm>
                <a:off x="890" y="3552"/>
                <a:ext cx="639" cy="282"/>
              </a:xfrm>
              <a:prstGeom prst="roundRect">
                <a:avLst>
                  <a:gd name="adj" fmla="val 352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172" name="Group 159"/>
              <p:cNvGrpSpPr>
                <a:grpSpLocks/>
              </p:cNvGrpSpPr>
              <p:nvPr/>
            </p:nvGrpSpPr>
            <p:grpSpPr bwMode="auto">
              <a:xfrm>
                <a:off x="890" y="3552"/>
                <a:ext cx="637" cy="280"/>
                <a:chOff x="890" y="3552"/>
                <a:chExt cx="637" cy="280"/>
              </a:xfrm>
            </p:grpSpPr>
            <p:sp>
              <p:nvSpPr>
                <p:cNvPr id="173" name="AutoShape 160"/>
                <p:cNvSpPr>
                  <a:spLocks noChangeArrowheads="1"/>
                </p:cNvSpPr>
                <p:nvPr/>
              </p:nvSpPr>
              <p:spPr bwMode="auto">
                <a:xfrm>
                  <a:off x="890" y="3552"/>
                  <a:ext cx="637" cy="280"/>
                </a:xfrm>
                <a:prstGeom prst="roundRect">
                  <a:avLst>
                    <a:gd name="adj" fmla="val 356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>
                    <a:solidFill>
                      <a:srgbClr val="CC0000"/>
                    </a:solidFill>
                  </a:endParaRPr>
                </a:p>
              </p:txBody>
            </p:sp>
            <p:grpSp>
              <p:nvGrpSpPr>
                <p:cNvPr id="174" name="Group 161"/>
                <p:cNvGrpSpPr>
                  <a:grpSpLocks/>
                </p:cNvGrpSpPr>
                <p:nvPr/>
              </p:nvGrpSpPr>
              <p:grpSpPr bwMode="auto">
                <a:xfrm>
                  <a:off x="890" y="3552"/>
                  <a:ext cx="636" cy="278"/>
                  <a:chOff x="890" y="3552"/>
                  <a:chExt cx="636" cy="278"/>
                </a:xfrm>
              </p:grpSpPr>
              <p:sp>
                <p:nvSpPr>
                  <p:cNvPr id="175" name="AutoShape 162"/>
                  <p:cNvSpPr>
                    <a:spLocks noChangeArrowheads="1"/>
                  </p:cNvSpPr>
                  <p:nvPr/>
                </p:nvSpPr>
                <p:spPr bwMode="auto">
                  <a:xfrm>
                    <a:off x="890" y="3552"/>
                    <a:ext cx="636" cy="278"/>
                  </a:xfrm>
                  <a:prstGeom prst="roundRect">
                    <a:avLst>
                      <a:gd name="adj" fmla="val 356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>
                      <a:solidFill>
                        <a:srgbClr val="CC0000"/>
                      </a:solidFill>
                    </a:endParaRPr>
                  </a:p>
                </p:txBody>
              </p:sp>
              <p:grpSp>
                <p:nvGrpSpPr>
                  <p:cNvPr id="176" name="Group 163"/>
                  <p:cNvGrpSpPr>
                    <a:grpSpLocks/>
                  </p:cNvGrpSpPr>
                  <p:nvPr/>
                </p:nvGrpSpPr>
                <p:grpSpPr bwMode="auto">
                  <a:xfrm>
                    <a:off x="890" y="3552"/>
                    <a:ext cx="636" cy="277"/>
                    <a:chOff x="890" y="3552"/>
                    <a:chExt cx="636" cy="277"/>
                  </a:xfrm>
                </p:grpSpPr>
                <p:sp>
                  <p:nvSpPr>
                    <p:cNvPr id="177" name="AutoShape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0" y="3552"/>
                      <a:ext cx="636" cy="277"/>
                    </a:xfrm>
                    <a:prstGeom prst="roundRect">
                      <a:avLst>
                        <a:gd name="adj" fmla="val 361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>
                        <a:solidFill>
                          <a:srgbClr val="CC0000"/>
                        </a:solidFill>
                      </a:endParaRPr>
                    </a:p>
                  </p:txBody>
                </p:sp>
                <p:sp>
                  <p:nvSpPr>
                    <p:cNvPr id="178" name="AutoShape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0" y="3552"/>
                      <a:ext cx="461" cy="178"/>
                    </a:xfrm>
                    <a:prstGeom prst="roundRect">
                      <a:avLst>
                        <a:gd name="adj" fmla="val 361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1463"/>
                        </a:lnSpc>
                        <a:buClr>
                          <a:srgbClr val="FF3300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dirty="0">
                          <a:solidFill>
                            <a:srgbClr val="CC0000"/>
                          </a:solidFill>
                          <a:latin typeface="Arial" charset="0"/>
                        </a:rPr>
                        <a:t>No </a:t>
                      </a:r>
                      <a:r>
                        <a:rPr lang="en-GB" sz="2000" dirty="0" err="1">
                          <a:solidFill>
                            <a:srgbClr val="CC0000"/>
                          </a:solidFill>
                          <a:latin typeface="Arial" charset="0"/>
                        </a:rPr>
                        <a:t>orthologue</a:t>
                      </a:r>
                      <a:r>
                        <a:rPr lang="en-GB" sz="2000" dirty="0">
                          <a:solidFill>
                            <a:srgbClr val="CC0000"/>
                          </a:solidFill>
                          <a:latin typeface="Arial" charset="0"/>
                        </a:rPr>
                        <a:t> - Protein not inferred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179" name="Group 178"/>
          <p:cNvGrpSpPr>
            <a:grpSpLocks/>
          </p:cNvGrpSpPr>
          <p:nvPr/>
        </p:nvGrpSpPr>
        <p:grpSpPr bwMode="auto">
          <a:xfrm>
            <a:off x="1804710" y="4765065"/>
            <a:ext cx="590550" cy="467915"/>
            <a:chOff x="1136650" y="5141913"/>
            <a:chExt cx="591034" cy="623887"/>
          </a:xfrm>
        </p:grpSpPr>
        <p:sp>
          <p:nvSpPr>
            <p:cNvPr id="180" name="Line 143"/>
            <p:cNvSpPr>
              <a:spLocks noChangeShapeType="1"/>
            </p:cNvSpPr>
            <p:nvPr/>
          </p:nvSpPr>
          <p:spPr bwMode="auto">
            <a:xfrm>
              <a:off x="1136650" y="5141913"/>
              <a:ext cx="591034" cy="591343"/>
            </a:xfrm>
            <a:prstGeom prst="line">
              <a:avLst/>
            </a:prstGeom>
            <a:noFill/>
            <a:ln w="635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2000"/>
            </a:p>
          </p:txBody>
        </p:sp>
        <p:sp>
          <p:nvSpPr>
            <p:cNvPr id="181" name="Line 166"/>
            <p:cNvSpPr>
              <a:spLocks noChangeShapeType="1"/>
            </p:cNvSpPr>
            <p:nvPr/>
          </p:nvSpPr>
          <p:spPr bwMode="auto">
            <a:xfrm flipH="1">
              <a:off x="1169988" y="5143500"/>
              <a:ext cx="554037" cy="622300"/>
            </a:xfrm>
            <a:prstGeom prst="line">
              <a:avLst/>
            </a:prstGeom>
            <a:noFill/>
            <a:ln w="635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 sz="2000"/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2573082" y="4737671"/>
            <a:ext cx="1508126" cy="531020"/>
            <a:chOff x="1200" y="3221"/>
            <a:chExt cx="950" cy="446"/>
          </a:xfrm>
        </p:grpSpPr>
        <p:sp>
          <p:nvSpPr>
            <p:cNvPr id="183" name="AutoShape 168"/>
            <p:cNvSpPr>
              <a:spLocks noChangeArrowheads="1"/>
            </p:cNvSpPr>
            <p:nvPr/>
          </p:nvSpPr>
          <p:spPr bwMode="auto">
            <a:xfrm>
              <a:off x="1200" y="3221"/>
              <a:ext cx="950" cy="323"/>
            </a:xfrm>
            <a:prstGeom prst="roundRect">
              <a:avLst>
                <a:gd name="adj" fmla="val 310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/>
            </a:p>
          </p:txBody>
        </p:sp>
        <p:grpSp>
          <p:nvGrpSpPr>
            <p:cNvPr id="184" name="Group 183"/>
            <p:cNvGrpSpPr>
              <a:grpSpLocks/>
            </p:cNvGrpSpPr>
            <p:nvPr/>
          </p:nvGrpSpPr>
          <p:grpSpPr bwMode="auto">
            <a:xfrm>
              <a:off x="1200" y="3221"/>
              <a:ext cx="947" cy="446"/>
              <a:chOff x="1200" y="3221"/>
              <a:chExt cx="947" cy="446"/>
            </a:xfrm>
          </p:grpSpPr>
          <p:sp>
            <p:nvSpPr>
              <p:cNvPr id="185" name="AutoShape 170"/>
              <p:cNvSpPr>
                <a:spLocks noChangeArrowheads="1"/>
              </p:cNvSpPr>
              <p:nvPr/>
            </p:nvSpPr>
            <p:spPr bwMode="auto">
              <a:xfrm>
                <a:off x="1200" y="3221"/>
                <a:ext cx="947" cy="320"/>
              </a:xfrm>
              <a:prstGeom prst="roundRect">
                <a:avLst>
                  <a:gd name="adj" fmla="val 310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/>
              </a:p>
            </p:txBody>
          </p:sp>
          <p:grpSp>
            <p:nvGrpSpPr>
              <p:cNvPr id="186" name="Group 185"/>
              <p:cNvGrpSpPr>
                <a:grpSpLocks/>
              </p:cNvGrpSpPr>
              <p:nvPr/>
            </p:nvGrpSpPr>
            <p:grpSpPr bwMode="auto">
              <a:xfrm>
                <a:off x="1200" y="3221"/>
                <a:ext cx="945" cy="446"/>
                <a:chOff x="1200" y="3221"/>
                <a:chExt cx="945" cy="446"/>
              </a:xfrm>
            </p:grpSpPr>
            <p:sp>
              <p:nvSpPr>
                <p:cNvPr id="187" name="AutoShape 172"/>
                <p:cNvSpPr>
                  <a:spLocks noChangeArrowheads="1"/>
                </p:cNvSpPr>
                <p:nvPr/>
              </p:nvSpPr>
              <p:spPr bwMode="auto">
                <a:xfrm>
                  <a:off x="1200" y="3221"/>
                  <a:ext cx="945" cy="318"/>
                </a:xfrm>
                <a:prstGeom prst="roundRect">
                  <a:avLst>
                    <a:gd name="adj" fmla="val 31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2000"/>
                </a:p>
              </p:txBody>
            </p:sp>
            <p:grpSp>
              <p:nvGrpSpPr>
                <p:cNvPr id="188" name="Group 187"/>
                <p:cNvGrpSpPr>
                  <a:grpSpLocks/>
                </p:cNvGrpSpPr>
                <p:nvPr/>
              </p:nvGrpSpPr>
              <p:grpSpPr bwMode="auto">
                <a:xfrm>
                  <a:off x="1200" y="3221"/>
                  <a:ext cx="945" cy="446"/>
                  <a:chOff x="1200" y="3221"/>
                  <a:chExt cx="945" cy="446"/>
                </a:xfrm>
              </p:grpSpPr>
              <p:sp>
                <p:nvSpPr>
                  <p:cNvPr id="189" name="AutoShape 174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3221"/>
                    <a:ext cx="945" cy="317"/>
                  </a:xfrm>
                  <a:prstGeom prst="roundRect">
                    <a:avLst>
                      <a:gd name="adj" fmla="val 31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2000"/>
                  </a:p>
                </p:txBody>
              </p:sp>
              <p:grpSp>
                <p:nvGrpSpPr>
                  <p:cNvPr id="190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1200" y="3221"/>
                    <a:ext cx="945" cy="446"/>
                    <a:chOff x="1200" y="3221"/>
                    <a:chExt cx="945" cy="446"/>
                  </a:xfrm>
                </p:grpSpPr>
                <p:sp>
                  <p:nvSpPr>
                    <p:cNvPr id="191" name="AutoShape 1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00" y="3221"/>
                      <a:ext cx="945" cy="317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0" hangingPunct="0"/>
                      <a:endParaRPr lang="en-US" sz="2000"/>
                    </a:p>
                  </p:txBody>
                </p:sp>
                <p:sp>
                  <p:nvSpPr>
                    <p:cNvPr id="192" name="AutoShape 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00" y="3221"/>
                      <a:ext cx="603" cy="446"/>
                    </a:xfrm>
                    <a:prstGeom prst="roundRect">
                      <a:avLst>
                        <a:gd name="adj" fmla="val 315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pPr eaLnBrk="0" hangingPunct="0">
                        <a:lnSpc>
                          <a:spcPts val="3438"/>
                        </a:lnSpc>
                        <a:buClr>
                          <a:srgbClr val="DCDCDC"/>
                        </a:buClr>
                        <a:buSzPct val="100000"/>
                        <a:tabLst>
                          <a:tab pos="0" algn="l"/>
                          <a:tab pos="447664" algn="l"/>
                          <a:tab pos="896915" algn="l"/>
                          <a:tab pos="1346166" algn="l"/>
                          <a:tab pos="1795418" algn="l"/>
                          <a:tab pos="2244669" algn="l"/>
                          <a:tab pos="2693921" algn="l"/>
                          <a:tab pos="3143171" algn="l"/>
                          <a:tab pos="3592424" algn="l"/>
                          <a:tab pos="4041674" algn="l"/>
                          <a:tab pos="4490926" algn="l"/>
                          <a:tab pos="4940177" algn="l"/>
                          <a:tab pos="5389428" algn="l"/>
                          <a:tab pos="5838679" algn="l"/>
                          <a:tab pos="6287931" algn="l"/>
                          <a:tab pos="6737182" algn="l"/>
                          <a:tab pos="7186433" algn="l"/>
                          <a:tab pos="7635684" algn="l"/>
                          <a:tab pos="8084936" algn="l"/>
                          <a:tab pos="8534187" algn="l"/>
                          <a:tab pos="8983439" algn="l"/>
                        </a:tabLst>
                      </a:pPr>
                      <a:r>
                        <a:rPr lang="en-GB" sz="2000" b="1">
                          <a:solidFill>
                            <a:schemeClr val="bg2"/>
                          </a:solidFill>
                          <a:latin typeface="Arial" charset="0"/>
                        </a:rPr>
                        <a:t>+  ATP</a:t>
                      </a:r>
                    </a:p>
                  </p:txBody>
                </p:sp>
              </p:grpSp>
            </p:grpSp>
          </p:grpSp>
        </p:grpSp>
      </p:grpSp>
      <p:sp>
        <p:nvSpPr>
          <p:cNvPr id="193" name="Line 78"/>
          <p:cNvSpPr>
            <a:spLocks noChangeShapeType="1"/>
          </p:cNvSpPr>
          <p:nvPr/>
        </p:nvSpPr>
        <p:spPr bwMode="auto">
          <a:xfrm>
            <a:off x="3616899" y="5150118"/>
            <a:ext cx="1981200" cy="1191"/>
          </a:xfrm>
          <a:prstGeom prst="line">
            <a:avLst/>
          </a:prstGeom>
          <a:noFill/>
          <a:ln w="1908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5392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Reactome</a:t>
            </a:r>
            <a:r>
              <a:rPr lang="en-US" dirty="0" smtClean="0"/>
              <a:t>: Theory - Reactions</a:t>
            </a:r>
            <a:endParaRPr lang="en-US" dirty="0"/>
          </a:p>
        </p:txBody>
      </p:sp>
      <p:grpSp>
        <p:nvGrpSpPr>
          <p:cNvPr id="92" name="Group 45"/>
          <p:cNvGrpSpPr>
            <a:grpSpLocks/>
          </p:cNvGrpSpPr>
          <p:nvPr/>
        </p:nvGrpSpPr>
        <p:grpSpPr bwMode="auto">
          <a:xfrm>
            <a:off x="670560" y="3890122"/>
            <a:ext cx="1995488" cy="1566430"/>
            <a:chOff x="432" y="2699"/>
            <a:chExt cx="1257" cy="998"/>
          </a:xfrm>
        </p:grpSpPr>
        <p:sp>
          <p:nvSpPr>
            <p:cNvPr id="93" name="Rectangle 15"/>
            <p:cNvSpPr>
              <a:spLocks noChangeArrowheads="1"/>
            </p:cNvSpPr>
            <p:nvPr/>
          </p:nvSpPr>
          <p:spPr bwMode="auto">
            <a:xfrm>
              <a:off x="432" y="2976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94" name="Rectangle 17"/>
            <p:cNvSpPr>
              <a:spLocks noChangeArrowheads="1"/>
            </p:cNvSpPr>
            <p:nvPr/>
          </p:nvSpPr>
          <p:spPr bwMode="auto">
            <a:xfrm>
              <a:off x="1440" y="2976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95" name="Rectangle 28"/>
            <p:cNvSpPr>
              <a:spLocks noChangeArrowheads="1"/>
            </p:cNvSpPr>
            <p:nvPr/>
          </p:nvSpPr>
          <p:spPr bwMode="auto">
            <a:xfrm>
              <a:off x="960" y="2699"/>
              <a:ext cx="114" cy="181"/>
            </a:xfrm>
            <a:prstGeom prst="rect">
              <a:avLst/>
            </a:prstGeom>
            <a:solidFill>
              <a:srgbClr val="99CC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96" name="Rectangle 29"/>
            <p:cNvSpPr>
              <a:spLocks noChangeArrowheads="1"/>
            </p:cNvSpPr>
            <p:nvPr/>
          </p:nvSpPr>
          <p:spPr bwMode="auto">
            <a:xfrm>
              <a:off x="960" y="3264"/>
              <a:ext cx="114" cy="181"/>
            </a:xfrm>
            <a:prstGeom prst="rect">
              <a:avLst/>
            </a:prstGeom>
            <a:solidFill>
              <a:srgbClr val="99CC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97" name="Oval 30"/>
            <p:cNvSpPr>
              <a:spLocks noChangeArrowheads="1"/>
            </p:cNvSpPr>
            <p:nvPr/>
          </p:nvSpPr>
          <p:spPr bwMode="auto">
            <a:xfrm>
              <a:off x="816" y="2888"/>
              <a:ext cx="409" cy="136"/>
            </a:xfrm>
            <a:prstGeom prst="ellipse">
              <a:avLst/>
            </a:prstGeom>
            <a:solidFill>
              <a:srgbClr val="3366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98" name="Oval 31"/>
            <p:cNvSpPr>
              <a:spLocks noChangeArrowheads="1"/>
            </p:cNvSpPr>
            <p:nvPr/>
          </p:nvSpPr>
          <p:spPr bwMode="auto">
            <a:xfrm>
              <a:off x="816" y="3128"/>
              <a:ext cx="409" cy="136"/>
            </a:xfrm>
            <a:prstGeom prst="ellipse">
              <a:avLst/>
            </a:prstGeom>
            <a:solidFill>
              <a:srgbClr val="3366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99" name="Line 32"/>
            <p:cNvSpPr>
              <a:spLocks noChangeShapeType="1"/>
            </p:cNvSpPr>
            <p:nvPr/>
          </p:nvSpPr>
          <p:spPr bwMode="auto">
            <a:xfrm>
              <a:off x="768" y="3072"/>
              <a:ext cx="5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Text Box 46"/>
            <p:cNvSpPr txBox="1">
              <a:spLocks noChangeArrowheads="1"/>
            </p:cNvSpPr>
            <p:nvPr/>
          </p:nvSpPr>
          <p:spPr bwMode="auto">
            <a:xfrm>
              <a:off x="680" y="3521"/>
              <a:ext cx="771" cy="176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TRANSPORT</a:t>
              </a:r>
              <a:endParaRPr lang="en-GB" sz="1200" b="1">
                <a:latin typeface="Arial" charset="0"/>
              </a:endParaRPr>
            </a:p>
          </p:txBody>
        </p:sp>
      </p:grpSp>
      <p:grpSp>
        <p:nvGrpSpPr>
          <p:cNvPr id="101" name="Group 47"/>
          <p:cNvGrpSpPr>
            <a:grpSpLocks/>
          </p:cNvGrpSpPr>
          <p:nvPr/>
        </p:nvGrpSpPr>
        <p:grpSpPr bwMode="auto">
          <a:xfrm>
            <a:off x="6461760" y="3762750"/>
            <a:ext cx="1905000" cy="1524001"/>
            <a:chOff x="4080" y="2592"/>
            <a:chExt cx="1200" cy="1280"/>
          </a:xfrm>
        </p:grpSpPr>
        <p:sp>
          <p:nvSpPr>
            <p:cNvPr id="102" name="Oval 37"/>
            <p:cNvSpPr>
              <a:spLocks noChangeArrowheads="1"/>
            </p:cNvSpPr>
            <p:nvPr/>
          </p:nvSpPr>
          <p:spPr bwMode="auto">
            <a:xfrm>
              <a:off x="4080" y="2880"/>
              <a:ext cx="158" cy="159"/>
            </a:xfrm>
            <a:prstGeom prst="ellipse">
              <a:avLst/>
            </a:prstGeom>
            <a:solidFill>
              <a:srgbClr val="CC0099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03" name="Oval 38"/>
            <p:cNvSpPr>
              <a:spLocks noChangeArrowheads="1"/>
            </p:cNvSpPr>
            <p:nvPr/>
          </p:nvSpPr>
          <p:spPr bwMode="auto">
            <a:xfrm>
              <a:off x="4080" y="3120"/>
              <a:ext cx="158" cy="159"/>
            </a:xfrm>
            <a:prstGeom prst="ellipse">
              <a:avLst/>
            </a:prstGeom>
            <a:solidFill>
              <a:srgbClr val="0080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04" name="Oval 39"/>
            <p:cNvSpPr>
              <a:spLocks noChangeArrowheads="1"/>
            </p:cNvSpPr>
            <p:nvPr/>
          </p:nvSpPr>
          <p:spPr bwMode="auto">
            <a:xfrm>
              <a:off x="5122" y="2880"/>
              <a:ext cx="158" cy="159"/>
            </a:xfrm>
            <a:prstGeom prst="ellipse">
              <a:avLst/>
            </a:prstGeom>
            <a:solidFill>
              <a:srgbClr val="9999FF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05" name="Oval 40"/>
            <p:cNvSpPr>
              <a:spLocks noChangeArrowheads="1"/>
            </p:cNvSpPr>
            <p:nvPr/>
          </p:nvSpPr>
          <p:spPr bwMode="auto">
            <a:xfrm>
              <a:off x="5122" y="3120"/>
              <a:ext cx="158" cy="159"/>
            </a:xfrm>
            <a:prstGeom prst="ellipse">
              <a:avLst/>
            </a:prstGeom>
            <a:solidFill>
              <a:srgbClr val="FF66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06" name="Line 42"/>
            <p:cNvSpPr>
              <a:spLocks noChangeShapeType="1"/>
            </p:cNvSpPr>
            <p:nvPr/>
          </p:nvSpPr>
          <p:spPr bwMode="auto">
            <a:xfrm>
              <a:off x="4416" y="3072"/>
              <a:ext cx="5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Text Box 52"/>
            <p:cNvSpPr txBox="1">
              <a:spLocks noChangeArrowheads="1"/>
            </p:cNvSpPr>
            <p:nvPr/>
          </p:nvSpPr>
          <p:spPr bwMode="auto">
            <a:xfrm>
              <a:off x="4332" y="3407"/>
              <a:ext cx="862" cy="465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CLASSIC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BIOCHEMICAL</a:t>
              </a:r>
              <a:endParaRPr lang="en-GB" sz="1200" b="1">
                <a:latin typeface="Arial" charset="0"/>
              </a:endParaRPr>
            </a:p>
          </p:txBody>
        </p:sp>
        <p:sp>
          <p:nvSpPr>
            <p:cNvPr id="108" name="Line 53"/>
            <p:cNvSpPr>
              <a:spLocks noChangeShapeType="1"/>
            </p:cNvSpPr>
            <p:nvPr/>
          </p:nvSpPr>
          <p:spPr bwMode="auto">
            <a:xfrm>
              <a:off x="4704" y="2736"/>
              <a:ext cx="0" cy="33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 type="oval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Rectangle 54"/>
            <p:cNvSpPr>
              <a:spLocks noChangeArrowheads="1"/>
            </p:cNvSpPr>
            <p:nvPr/>
          </p:nvSpPr>
          <p:spPr bwMode="auto">
            <a:xfrm>
              <a:off x="4608" y="2592"/>
              <a:ext cx="181" cy="113"/>
            </a:xfrm>
            <a:prstGeom prst="rect">
              <a:avLst/>
            </a:prstGeom>
            <a:solidFill>
              <a:srgbClr val="CC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grpSp>
        <p:nvGrpSpPr>
          <p:cNvPr id="110" name="Group 44"/>
          <p:cNvGrpSpPr>
            <a:grpSpLocks/>
          </p:cNvGrpSpPr>
          <p:nvPr/>
        </p:nvGrpSpPr>
        <p:grpSpPr bwMode="auto">
          <a:xfrm>
            <a:off x="868204" y="2266735"/>
            <a:ext cx="2986088" cy="1215300"/>
            <a:chOff x="432" y="1776"/>
            <a:chExt cx="1881" cy="709"/>
          </a:xfrm>
        </p:grpSpPr>
        <p:sp>
          <p:nvSpPr>
            <p:cNvPr id="111" name="Rectangle 9"/>
            <p:cNvSpPr>
              <a:spLocks noChangeArrowheads="1"/>
            </p:cNvSpPr>
            <p:nvPr/>
          </p:nvSpPr>
          <p:spPr bwMode="auto">
            <a:xfrm>
              <a:off x="432" y="1920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2" name="Rectangle 10"/>
            <p:cNvSpPr>
              <a:spLocks noChangeArrowheads="1"/>
            </p:cNvSpPr>
            <p:nvPr/>
          </p:nvSpPr>
          <p:spPr bwMode="auto">
            <a:xfrm>
              <a:off x="768" y="2064"/>
              <a:ext cx="249" cy="226"/>
            </a:xfrm>
            <a:prstGeom prst="rect">
              <a:avLst/>
            </a:prstGeom>
            <a:solidFill>
              <a:srgbClr val="99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3" name="Rectangle 13"/>
            <p:cNvSpPr>
              <a:spLocks noChangeArrowheads="1"/>
            </p:cNvSpPr>
            <p:nvPr/>
          </p:nvSpPr>
          <p:spPr bwMode="auto">
            <a:xfrm>
              <a:off x="1927" y="1979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4" name="Rectangle 24"/>
            <p:cNvSpPr>
              <a:spLocks noChangeArrowheads="1"/>
            </p:cNvSpPr>
            <p:nvPr/>
          </p:nvSpPr>
          <p:spPr bwMode="auto">
            <a:xfrm>
              <a:off x="2064" y="2047"/>
              <a:ext cx="249" cy="226"/>
            </a:xfrm>
            <a:prstGeom prst="rect">
              <a:avLst/>
            </a:prstGeom>
            <a:solidFill>
              <a:srgbClr val="99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5" name="Text Box 44"/>
            <p:cNvSpPr txBox="1">
              <a:spLocks noChangeArrowheads="1"/>
            </p:cNvSpPr>
            <p:nvPr/>
          </p:nvSpPr>
          <p:spPr bwMode="auto">
            <a:xfrm>
              <a:off x="1200" y="1776"/>
              <a:ext cx="635" cy="162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BINDING</a:t>
              </a:r>
              <a:endParaRPr lang="en-GB" sz="1200" b="1">
                <a:latin typeface="Arial" charset="0"/>
              </a:endParaRPr>
            </a:p>
          </p:txBody>
        </p:sp>
        <p:grpSp>
          <p:nvGrpSpPr>
            <p:cNvPr id="116" name="Group 39"/>
            <p:cNvGrpSpPr>
              <a:grpSpLocks/>
            </p:cNvGrpSpPr>
            <p:nvPr/>
          </p:nvGrpSpPr>
          <p:grpSpPr bwMode="auto">
            <a:xfrm>
              <a:off x="1200" y="2064"/>
              <a:ext cx="544" cy="144"/>
              <a:chOff x="1200" y="2016"/>
              <a:chExt cx="544" cy="144"/>
            </a:xfrm>
          </p:grpSpPr>
          <p:sp>
            <p:nvSpPr>
              <p:cNvPr id="118" name="Line 23"/>
              <p:cNvSpPr>
                <a:spLocks noChangeShapeType="1"/>
              </p:cNvSpPr>
              <p:nvPr/>
            </p:nvSpPr>
            <p:spPr bwMode="auto">
              <a:xfrm>
                <a:off x="1200" y="2016"/>
                <a:ext cx="5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Line 55"/>
              <p:cNvSpPr>
                <a:spLocks noChangeShapeType="1"/>
              </p:cNvSpPr>
              <p:nvPr/>
            </p:nvSpPr>
            <p:spPr bwMode="auto">
              <a:xfrm>
                <a:off x="1200" y="2160"/>
                <a:ext cx="5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7" name="Text Box 56"/>
            <p:cNvSpPr txBox="1">
              <a:spLocks noChangeArrowheads="1"/>
            </p:cNvSpPr>
            <p:nvPr/>
          </p:nvSpPr>
          <p:spPr bwMode="auto">
            <a:xfrm>
              <a:off x="1056" y="2323"/>
              <a:ext cx="907" cy="162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DISSOCIATION</a:t>
              </a:r>
              <a:endParaRPr lang="en-GB" sz="1200" b="1">
                <a:latin typeface="Arial" charset="0"/>
              </a:endParaRPr>
            </a:p>
          </p:txBody>
        </p:sp>
      </p:grpSp>
      <p:grpSp>
        <p:nvGrpSpPr>
          <p:cNvPr id="120" name="Group 43"/>
          <p:cNvGrpSpPr>
            <a:grpSpLocks/>
          </p:cNvGrpSpPr>
          <p:nvPr/>
        </p:nvGrpSpPr>
        <p:grpSpPr bwMode="auto">
          <a:xfrm>
            <a:off x="5081430" y="2482981"/>
            <a:ext cx="2071688" cy="554831"/>
            <a:chOff x="3408" y="1776"/>
            <a:chExt cx="1305" cy="466"/>
          </a:xfrm>
        </p:grpSpPr>
        <p:sp>
          <p:nvSpPr>
            <p:cNvPr id="121" name="Rectangle 14"/>
            <p:cNvSpPr>
              <a:spLocks noChangeArrowheads="1"/>
            </p:cNvSpPr>
            <p:nvPr/>
          </p:nvSpPr>
          <p:spPr bwMode="auto">
            <a:xfrm>
              <a:off x="3408" y="2016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22" name="Line 27"/>
            <p:cNvSpPr>
              <a:spLocks noChangeShapeType="1"/>
            </p:cNvSpPr>
            <p:nvPr/>
          </p:nvSpPr>
          <p:spPr bwMode="auto">
            <a:xfrm>
              <a:off x="3792" y="2112"/>
              <a:ext cx="54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Text Box 45"/>
            <p:cNvSpPr txBox="1">
              <a:spLocks noChangeArrowheads="1"/>
            </p:cNvSpPr>
            <p:nvPr/>
          </p:nvSpPr>
          <p:spPr bwMode="auto">
            <a:xfrm>
              <a:off x="3648" y="1776"/>
              <a:ext cx="907" cy="233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DEGRADATION</a:t>
              </a:r>
              <a:endParaRPr lang="en-GB" sz="1200" b="1">
                <a:latin typeface="Arial" charset="0"/>
              </a:endParaRPr>
            </a:p>
          </p:txBody>
        </p:sp>
        <p:sp>
          <p:nvSpPr>
            <p:cNvPr id="124" name="Rectangle 14" descr="Newsprint"/>
            <p:cNvSpPr>
              <a:spLocks noChangeArrowheads="1"/>
            </p:cNvSpPr>
            <p:nvPr/>
          </p:nvSpPr>
          <p:spPr bwMode="auto">
            <a:xfrm>
              <a:off x="4464" y="2016"/>
              <a:ext cx="249" cy="226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grpSp>
        <p:nvGrpSpPr>
          <p:cNvPr id="125" name="Group 46"/>
          <p:cNvGrpSpPr>
            <a:grpSpLocks/>
          </p:cNvGrpSpPr>
          <p:nvPr/>
        </p:nvGrpSpPr>
        <p:grpSpPr bwMode="auto">
          <a:xfrm>
            <a:off x="3466942" y="4105650"/>
            <a:ext cx="2270125" cy="1033463"/>
            <a:chOff x="2290" y="2659"/>
            <a:chExt cx="1430" cy="868"/>
          </a:xfrm>
        </p:grpSpPr>
        <p:sp>
          <p:nvSpPr>
            <p:cNvPr id="126" name="Rectangle 12"/>
            <p:cNvSpPr>
              <a:spLocks noChangeArrowheads="1"/>
            </p:cNvSpPr>
            <p:nvPr/>
          </p:nvSpPr>
          <p:spPr bwMode="auto">
            <a:xfrm>
              <a:off x="2290" y="2954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27" name="Rectangle 18"/>
            <p:cNvSpPr>
              <a:spLocks noChangeArrowheads="1"/>
            </p:cNvSpPr>
            <p:nvPr/>
          </p:nvSpPr>
          <p:spPr bwMode="auto">
            <a:xfrm>
              <a:off x="3408" y="2928"/>
              <a:ext cx="249" cy="226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28" name="Oval 33"/>
            <p:cNvSpPr>
              <a:spLocks noChangeArrowheads="1"/>
            </p:cNvSpPr>
            <p:nvPr/>
          </p:nvSpPr>
          <p:spPr bwMode="auto">
            <a:xfrm>
              <a:off x="2544" y="2928"/>
              <a:ext cx="96" cy="111"/>
            </a:xfrm>
            <a:prstGeom prst="ellipse">
              <a:avLst/>
            </a:prstGeom>
            <a:solidFill>
              <a:srgbClr val="CC0000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29" name="Text Box 47"/>
            <p:cNvSpPr txBox="1">
              <a:spLocks noChangeArrowheads="1"/>
            </p:cNvSpPr>
            <p:nvPr/>
          </p:nvSpPr>
          <p:spPr bwMode="auto">
            <a:xfrm>
              <a:off x="2494" y="3294"/>
              <a:ext cx="1224" cy="233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PHOSPHORYLATION</a:t>
              </a:r>
              <a:endParaRPr lang="en-GB" sz="1200" b="1">
                <a:latin typeface="Arial" charset="0"/>
              </a:endParaRPr>
            </a:p>
          </p:txBody>
        </p:sp>
        <p:sp>
          <p:nvSpPr>
            <p:cNvPr id="130" name="Text Box 48"/>
            <p:cNvSpPr txBox="1">
              <a:spLocks noChangeArrowheads="1"/>
            </p:cNvSpPr>
            <p:nvPr/>
          </p:nvSpPr>
          <p:spPr bwMode="auto">
            <a:xfrm>
              <a:off x="2449" y="2659"/>
              <a:ext cx="1271" cy="233"/>
            </a:xfrm>
            <a:prstGeom prst="rect">
              <a:avLst/>
            </a:prstGeom>
            <a:noFill/>
            <a:ln w="762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b="1">
                  <a:latin typeface="Arial" charset="0"/>
                </a:rPr>
                <a:t>DEPHOSPHORYLATION</a:t>
              </a:r>
              <a:endParaRPr lang="en-GB" sz="1200" b="1">
                <a:latin typeface="Arial" charset="0"/>
              </a:endParaRPr>
            </a:p>
          </p:txBody>
        </p:sp>
        <p:grpSp>
          <p:nvGrpSpPr>
            <p:cNvPr id="131" name="Group 130"/>
            <p:cNvGrpSpPr>
              <a:grpSpLocks/>
            </p:cNvGrpSpPr>
            <p:nvPr/>
          </p:nvGrpSpPr>
          <p:grpSpPr bwMode="auto">
            <a:xfrm>
              <a:off x="2720" y="2976"/>
              <a:ext cx="544" cy="144"/>
              <a:chOff x="1200" y="2016"/>
              <a:chExt cx="544" cy="144"/>
            </a:xfrm>
          </p:grpSpPr>
          <p:sp>
            <p:nvSpPr>
              <p:cNvPr id="132" name="Line 23"/>
              <p:cNvSpPr>
                <a:spLocks noChangeShapeType="1"/>
              </p:cNvSpPr>
              <p:nvPr/>
            </p:nvSpPr>
            <p:spPr bwMode="auto">
              <a:xfrm>
                <a:off x="1200" y="2016"/>
                <a:ext cx="5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Line 55"/>
              <p:cNvSpPr>
                <a:spLocks noChangeShapeType="1"/>
              </p:cNvSpPr>
              <p:nvPr/>
            </p:nvSpPr>
            <p:spPr bwMode="auto">
              <a:xfrm>
                <a:off x="1200" y="2160"/>
                <a:ext cx="544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96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Reactome</a:t>
            </a:r>
            <a:r>
              <a:rPr lang="en-US" dirty="0" smtClean="0"/>
              <a:t>: Exportable Protein-Protein Interactions (PPIs)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rgbClr val="000000"/>
              </a:solidFill>
              <a:latin typeface="Arial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Inferred 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from complexes and </a:t>
            </a: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reactions</a:t>
            </a:r>
          </a:p>
          <a:p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Interactions 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between proteins in the same complex, reaction, or adjoining </a:t>
            </a:r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reaction</a:t>
            </a:r>
          </a:p>
          <a:p>
            <a:r>
              <a:rPr lang="en-GB" dirty="0" smtClean="0">
                <a:solidFill>
                  <a:srgbClr val="000000"/>
                </a:solidFill>
                <a:latin typeface="Arial" charset="0"/>
              </a:rPr>
              <a:t>Lists 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available from </a:t>
            </a:r>
            <a:r>
              <a:rPr lang="en-GB" b="1" i="1" dirty="0">
                <a:solidFill>
                  <a:srgbClr val="000000"/>
                </a:solidFill>
                <a:latin typeface="Arial" charset="0"/>
              </a:rPr>
              <a:t>Downloads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What are pathways?</a:t>
            </a:r>
          </a:p>
          <a:p>
            <a:pPr marL="0" indent="0">
              <a:buNone/>
            </a:pPr>
            <a:r>
              <a:rPr lang="en-US" dirty="0" smtClean="0"/>
              <a:t>2. Pathway Resources</a:t>
            </a:r>
          </a:p>
          <a:p>
            <a:pPr marL="0" indent="0">
              <a:buNone/>
            </a:pPr>
            <a:r>
              <a:rPr lang="en-US" dirty="0" smtClean="0"/>
              <a:t>3. Pathways Analysis and GWAS</a:t>
            </a:r>
          </a:p>
          <a:p>
            <a:pPr marL="0" indent="0">
              <a:buNone/>
            </a:pPr>
            <a:r>
              <a:rPr lang="en-US" dirty="0" smtClean="0"/>
              <a:t>4. PGC CDG GWAS Pathway Analysis</a:t>
            </a:r>
          </a:p>
          <a:p>
            <a:pPr marL="0" indent="0">
              <a:buNone/>
            </a:pPr>
            <a:r>
              <a:rPr lang="en-US" dirty="0" smtClean="0"/>
              <a:t>5. Drug/GWAS Pathway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</a:t>
            </a:r>
            <a:r>
              <a:rPr lang="en-US" dirty="0" smtClean="0"/>
              <a:t>Ontology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2759690" cy="402336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://geneontology.org/</a:t>
            </a:r>
            <a:endParaRPr lang="en-US" dirty="0"/>
          </a:p>
          <a:p>
            <a:r>
              <a:rPr lang="en-US" dirty="0"/>
              <a:t>Largest and best known (at least in the USA).</a:t>
            </a:r>
          </a:p>
          <a:p>
            <a:r>
              <a:rPr lang="en-US" dirty="0" err="1" smtClean="0"/>
              <a:t>Reactome</a:t>
            </a:r>
            <a:r>
              <a:rPr lang="en-US" dirty="0" smtClean="0"/>
              <a:t> and GO probably the two best.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649" y="1845734"/>
            <a:ext cx="5170269" cy="34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Pathway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favorite gene set</a:t>
            </a:r>
            <a:endParaRPr lang="en-US" dirty="0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4029058" y="3260750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4484515" y="2919134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769802" y="3260750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225270" y="2919134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2876974" y="3943982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332440" y="3602366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3725407" y="4118141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180882" y="3776525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743516" y="3434909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198983" y="3093290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832579" y="4633913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4288048" y="4292297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4939983" y="3997568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5395450" y="3655952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4511320" y="4808069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4966791" y="4466453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5699101" y="4118141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154567" y="3776525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5850916" y="3267449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6306406" y="2925833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6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favorite gene set</a:t>
            </a:r>
            <a:endParaRPr lang="en-US" dirty="0"/>
          </a:p>
        </p:txBody>
      </p:sp>
      <p:sp>
        <p:nvSpPr>
          <p:cNvPr id="24" name="Oval 2"/>
          <p:cNvSpPr>
            <a:spLocks noChangeArrowheads="1"/>
          </p:cNvSpPr>
          <p:nvPr/>
        </p:nvSpPr>
        <p:spPr bwMode="auto">
          <a:xfrm>
            <a:off x="4028548" y="3220170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5" name="Oval 3"/>
          <p:cNvSpPr>
            <a:spLocks noChangeArrowheads="1"/>
          </p:cNvSpPr>
          <p:nvPr/>
        </p:nvSpPr>
        <p:spPr bwMode="auto">
          <a:xfrm>
            <a:off x="4484019" y="2878554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2769298" y="3220170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3224764" y="2878554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2876469" y="3903402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3331936" y="3561786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3724903" y="4077561"/>
            <a:ext cx="375093" cy="328220"/>
          </a:xfrm>
          <a:prstGeom prst="ellipse">
            <a:avLst/>
          </a:prstGeom>
          <a:solidFill>
            <a:srgbClr val="86CD4D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4180372" y="3735945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4742998" y="3394329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3" name="Oval 11"/>
          <p:cNvSpPr>
            <a:spLocks noChangeArrowheads="1"/>
          </p:cNvSpPr>
          <p:nvPr/>
        </p:nvSpPr>
        <p:spPr bwMode="auto">
          <a:xfrm>
            <a:off x="5198481" y="3052710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3832072" y="4593333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5" name="Oval 13"/>
          <p:cNvSpPr>
            <a:spLocks noChangeArrowheads="1"/>
          </p:cNvSpPr>
          <p:nvPr/>
        </p:nvSpPr>
        <p:spPr bwMode="auto">
          <a:xfrm>
            <a:off x="4287531" y="4251717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4939486" y="3956988"/>
            <a:ext cx="375093" cy="328220"/>
          </a:xfrm>
          <a:prstGeom prst="ellipse">
            <a:avLst/>
          </a:prstGeom>
          <a:solidFill>
            <a:srgbClr val="86CD4D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7" name="Oval 15"/>
          <p:cNvSpPr>
            <a:spLocks noChangeArrowheads="1"/>
          </p:cNvSpPr>
          <p:nvPr/>
        </p:nvSpPr>
        <p:spPr bwMode="auto">
          <a:xfrm>
            <a:off x="5394954" y="3615372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8" name="Oval 16"/>
          <p:cNvSpPr>
            <a:spLocks noChangeArrowheads="1"/>
          </p:cNvSpPr>
          <p:nvPr/>
        </p:nvSpPr>
        <p:spPr bwMode="auto">
          <a:xfrm>
            <a:off x="4510807" y="4767489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9" name="Oval 17"/>
          <p:cNvSpPr>
            <a:spLocks noChangeArrowheads="1"/>
          </p:cNvSpPr>
          <p:nvPr/>
        </p:nvSpPr>
        <p:spPr bwMode="auto">
          <a:xfrm>
            <a:off x="4966273" y="4425873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>
            <a:off x="5698603" y="4077561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" name="Oval 19"/>
          <p:cNvSpPr>
            <a:spLocks noChangeArrowheads="1"/>
          </p:cNvSpPr>
          <p:nvPr/>
        </p:nvSpPr>
        <p:spPr bwMode="auto">
          <a:xfrm>
            <a:off x="6154072" y="3735945"/>
            <a:ext cx="375093" cy="328220"/>
          </a:xfrm>
          <a:prstGeom prst="ellipse">
            <a:avLst/>
          </a:prstGeom>
          <a:solidFill>
            <a:srgbClr val="86CD4D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2" name="Oval 20"/>
          <p:cNvSpPr>
            <a:spLocks noChangeArrowheads="1"/>
          </p:cNvSpPr>
          <p:nvPr/>
        </p:nvSpPr>
        <p:spPr bwMode="auto">
          <a:xfrm>
            <a:off x="5850421" y="3226869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6305892" y="2885253"/>
            <a:ext cx="375093" cy="32822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4" name="Oval 23"/>
          <p:cNvSpPr>
            <a:spLocks noChangeArrowheads="1"/>
          </p:cNvSpPr>
          <p:nvPr/>
        </p:nvSpPr>
        <p:spPr bwMode="auto">
          <a:xfrm>
            <a:off x="7175565" y="4707203"/>
            <a:ext cx="375093" cy="328220"/>
          </a:xfrm>
          <a:prstGeom prst="ellipse">
            <a:avLst/>
          </a:prstGeom>
          <a:solidFill>
            <a:srgbClr val="FF2712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5" name="Oval 24"/>
          <p:cNvSpPr>
            <a:spLocks noChangeArrowheads="1"/>
          </p:cNvSpPr>
          <p:nvPr/>
        </p:nvSpPr>
        <p:spPr bwMode="auto">
          <a:xfrm>
            <a:off x="7175565" y="5095709"/>
            <a:ext cx="375093" cy="328220"/>
          </a:xfrm>
          <a:prstGeom prst="ellipse">
            <a:avLst/>
          </a:prstGeom>
          <a:solidFill>
            <a:srgbClr val="86CD4D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6" name="Line 25"/>
          <p:cNvSpPr>
            <a:spLocks noChangeShapeType="1"/>
          </p:cNvSpPr>
          <p:nvPr/>
        </p:nvSpPr>
        <p:spPr bwMode="auto">
          <a:xfrm>
            <a:off x="7805191" y="4700516"/>
            <a:ext cx="1117" cy="338267"/>
          </a:xfrm>
          <a:prstGeom prst="line">
            <a:avLst/>
          </a:prstGeom>
          <a:noFill/>
          <a:ln w="7632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>
            <a:off x="7809643" y="5089021"/>
            <a:ext cx="1117" cy="338267"/>
          </a:xfrm>
          <a:prstGeom prst="line">
            <a:avLst/>
          </a:prstGeom>
          <a:noFill/>
          <a:ln w="7632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8" name="Rectangle 27"/>
          <p:cNvSpPr>
            <a:spLocks noChangeArrowheads="1"/>
          </p:cNvSpPr>
          <p:nvPr/>
        </p:nvSpPr>
        <p:spPr bwMode="auto">
          <a:xfrm>
            <a:off x="676673" y="5230645"/>
            <a:ext cx="4206396" cy="71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 dirty="0">
                <a:solidFill>
                  <a:srgbClr val="000000"/>
                </a:solidFill>
                <a:cs typeface="Gill Sans" charset="0"/>
              </a:rPr>
              <a:t>20 genes,  9 positive.</a:t>
            </a:r>
          </a:p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 dirty="0">
                <a:solidFill>
                  <a:srgbClr val="000000"/>
                </a:solidFill>
                <a:cs typeface="Gill Sans" charset="0"/>
              </a:rPr>
              <a:t>Is that finding significant?</a:t>
            </a:r>
          </a:p>
        </p:txBody>
      </p:sp>
    </p:spTree>
    <p:extLst>
      <p:ext uri="{BB962C8B-B14F-4D97-AF65-F5344CB8AC3E}">
        <p14:creationId xmlns:p14="http://schemas.microsoft.com/office/powerpoint/2010/main" val="205483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9" name="Oval 2"/>
          <p:cNvSpPr>
            <a:spLocks noChangeArrowheads="1"/>
          </p:cNvSpPr>
          <p:nvPr/>
        </p:nvSpPr>
        <p:spPr bwMode="auto">
          <a:xfrm>
            <a:off x="1679237" y="2502768"/>
            <a:ext cx="2768541" cy="2163569"/>
          </a:xfrm>
          <a:prstGeom prst="ellipse">
            <a:avLst/>
          </a:prstGeom>
          <a:solidFill>
            <a:srgbClr val="0044FE">
              <a:alpha val="75999"/>
            </a:srgbClr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0" name="Oval 3"/>
          <p:cNvSpPr>
            <a:spLocks noChangeArrowheads="1"/>
          </p:cNvSpPr>
          <p:nvPr/>
        </p:nvSpPr>
        <p:spPr bwMode="auto">
          <a:xfrm>
            <a:off x="3786911" y="2422378"/>
            <a:ext cx="1089555" cy="830596"/>
          </a:xfrm>
          <a:prstGeom prst="ellipse">
            <a:avLst/>
          </a:prstGeom>
          <a:solidFill>
            <a:srgbClr val="FFF959">
              <a:alpha val="75999"/>
            </a:srgbClr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1" name="Oval 4"/>
          <p:cNvSpPr>
            <a:spLocks noChangeArrowheads="1"/>
          </p:cNvSpPr>
          <p:nvPr/>
        </p:nvSpPr>
        <p:spPr bwMode="auto">
          <a:xfrm>
            <a:off x="3072443" y="2817580"/>
            <a:ext cx="1089555" cy="830596"/>
          </a:xfrm>
          <a:prstGeom prst="ellipse">
            <a:avLst/>
          </a:prstGeom>
          <a:solidFill>
            <a:srgbClr val="66B132">
              <a:alpha val="75999"/>
            </a:srgbClr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746858" y="2147597"/>
            <a:ext cx="21952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>
                <a:solidFill>
                  <a:srgbClr val="000000"/>
                </a:solidFill>
                <a:cs typeface="Gill Sans" charset="0"/>
              </a:rPr>
              <a:t>All your genes</a:t>
            </a: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3809621" y="1993536"/>
            <a:ext cx="35893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>
                <a:solidFill>
                  <a:srgbClr val="000000"/>
                </a:solidFill>
                <a:cs typeface="Gill Sans" charset="0"/>
              </a:rPr>
              <a:t>Your favourite gene set</a:t>
            </a:r>
          </a:p>
        </p:txBody>
      </p: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4728713" y="3721711"/>
            <a:ext cx="2609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>
                <a:solidFill>
                  <a:srgbClr val="000000"/>
                </a:solidFill>
                <a:cs typeface="Gill Sans" charset="0"/>
              </a:rPr>
              <a:t>Significant genes</a:t>
            </a:r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4061513" y="3519233"/>
            <a:ext cx="680972" cy="421160"/>
          </a:xfrm>
          <a:prstGeom prst="line">
            <a:avLst/>
          </a:prstGeom>
          <a:noFill/>
          <a:ln w="76320">
            <a:solidFill>
              <a:srgbClr val="00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6" name="Line 9"/>
          <p:cNvSpPr>
            <a:spLocks noChangeShapeType="1"/>
          </p:cNvSpPr>
          <p:nvPr/>
        </p:nvSpPr>
        <p:spPr bwMode="auto">
          <a:xfrm>
            <a:off x="6245791" y="5456654"/>
            <a:ext cx="2233" cy="67569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7" name="Line 10"/>
          <p:cNvSpPr>
            <a:spLocks noChangeShapeType="1"/>
          </p:cNvSpPr>
          <p:nvPr/>
        </p:nvSpPr>
        <p:spPr bwMode="auto">
          <a:xfrm flipH="1">
            <a:off x="5817099" y="5453562"/>
            <a:ext cx="842842" cy="7535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8" name="Rectangle 11"/>
          <p:cNvSpPr>
            <a:spLocks noChangeArrowheads="1"/>
          </p:cNvSpPr>
          <p:nvPr/>
        </p:nvSpPr>
        <p:spPr bwMode="auto">
          <a:xfrm>
            <a:off x="5810308" y="5016986"/>
            <a:ext cx="8463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 dirty="0">
                <a:solidFill>
                  <a:srgbClr val="000000"/>
                </a:solidFill>
                <a:cs typeface="Gill Sans" charset="0"/>
              </a:rPr>
              <a:t>11   9</a:t>
            </a:r>
          </a:p>
        </p:txBody>
      </p:sp>
      <p:sp>
        <p:nvSpPr>
          <p:cNvPr id="59" name="Rectangle 12"/>
          <p:cNvSpPr>
            <a:spLocks noChangeArrowheads="1"/>
          </p:cNvSpPr>
          <p:nvPr/>
        </p:nvSpPr>
        <p:spPr bwMode="auto">
          <a:xfrm>
            <a:off x="5365132" y="5486994"/>
            <a:ext cx="14330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 dirty="0">
                <a:solidFill>
                  <a:srgbClr val="000000"/>
                </a:solidFill>
                <a:cs typeface="Gill Sans" charset="0"/>
              </a:rPr>
              <a:t>1950   50</a:t>
            </a:r>
          </a:p>
        </p:txBody>
      </p:sp>
      <p:sp>
        <p:nvSpPr>
          <p:cNvPr id="60" name="Rectangle 13"/>
          <p:cNvSpPr>
            <a:spLocks noChangeArrowheads="1"/>
          </p:cNvSpPr>
          <p:nvPr/>
        </p:nvSpPr>
        <p:spPr bwMode="auto">
          <a:xfrm>
            <a:off x="5417352" y="4652113"/>
            <a:ext cx="28424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3000">
                <a:solidFill>
                  <a:srgbClr val="000000"/>
                </a:solidFill>
                <a:cs typeface="Gill Sans" charset="0"/>
              </a:rPr>
              <a:t>Contingency Table</a:t>
            </a: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auto">
          <a:xfrm>
            <a:off x="5263389" y="5094942"/>
            <a:ext cx="3197218" cy="1105229"/>
          </a:xfrm>
          <a:prstGeom prst="roundRect">
            <a:avLst>
              <a:gd name="adj" fmla="val 9088"/>
            </a:avLst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2" name="Rectangle 15"/>
          <p:cNvSpPr>
            <a:spLocks noChangeArrowheads="1"/>
          </p:cNvSpPr>
          <p:nvPr/>
        </p:nvSpPr>
        <p:spPr bwMode="auto">
          <a:xfrm>
            <a:off x="6954166" y="5240268"/>
            <a:ext cx="1341714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2500">
                <a:solidFill>
                  <a:srgbClr val="000000"/>
                </a:solidFill>
                <a:cs typeface="Gill Sans" charset="0"/>
              </a:rPr>
              <a:t>P = 1x 10</a:t>
            </a:r>
            <a:r>
              <a:rPr lang="en-GB" sz="2500" baseline="32000">
                <a:solidFill>
                  <a:srgbClr val="000000"/>
                </a:solidFill>
                <a:cs typeface="Gill Sans" charset="0"/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2008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Set Enrichment Analysis</a:t>
            </a:r>
            <a:endParaRPr lang="en-US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12" y="2249911"/>
            <a:ext cx="5915378" cy="321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718748" y="5749464"/>
            <a:ext cx="54527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40757" bIns="0">
            <a:spAutoFit/>
          </a:bodyPr>
          <a:lstStyle/>
          <a:p>
            <a:pPr>
              <a:tabLst>
                <a:tab pos="40187" algn="l"/>
                <a:tab pos="354984" algn="l"/>
                <a:tab pos="670898" algn="l"/>
                <a:tab pos="986811" algn="l"/>
                <a:tab pos="1302725" algn="l"/>
                <a:tab pos="1618639" algn="l"/>
                <a:tab pos="1934552" algn="l"/>
                <a:tab pos="2250465" algn="l"/>
                <a:tab pos="2566379" algn="l"/>
                <a:tab pos="2882292" algn="l"/>
                <a:tab pos="3198206" algn="l"/>
                <a:tab pos="3514119" algn="l"/>
                <a:tab pos="3830033" algn="l"/>
                <a:tab pos="4145946" algn="l"/>
                <a:tab pos="4461860" algn="l"/>
                <a:tab pos="4777772" algn="l"/>
                <a:tab pos="5093687" algn="l"/>
                <a:tab pos="5409600" algn="l"/>
                <a:tab pos="5725514" algn="l"/>
                <a:tab pos="6041427" algn="l"/>
                <a:tab pos="6357341" algn="l"/>
              </a:tabLst>
              <a:defRPr/>
            </a:pPr>
            <a:r>
              <a:rPr lang="en-GB" sz="2800" u="sng" dirty="0">
                <a:solidFill>
                  <a:srgbClr val="CCCCFF"/>
                </a:solidFill>
                <a:cs typeface="Arial" charset="0"/>
                <a:hlinkClick r:id="rId3"/>
              </a:rPr>
              <a:t>http://www.broadinstitute.org/gsea/</a:t>
            </a:r>
          </a:p>
        </p:txBody>
      </p:sp>
    </p:spTree>
    <p:extLst>
      <p:ext uri="{BB962C8B-B14F-4D97-AF65-F5344CB8AC3E}">
        <p14:creationId xmlns:p14="http://schemas.microsoft.com/office/powerpoint/2010/main" val="12007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Classical GWAS studies focus on the analysis of single genetic variants: </a:t>
            </a:r>
          </a:p>
          <a:p>
            <a:pPr lvl="1"/>
            <a:r>
              <a:rPr lang="en-US" i="1" dirty="0" smtClean="0"/>
              <a:t>Is a genetic variant associated to a trait of interest?</a:t>
            </a:r>
          </a:p>
          <a:p>
            <a:endParaRPr lang="en-US" dirty="0" smtClean="0"/>
          </a:p>
          <a:p>
            <a:r>
              <a:rPr lang="en-US" dirty="0" smtClean="0"/>
              <a:t>The more powerful pathway-based approaches also use information on known biological pathways</a:t>
            </a:r>
          </a:p>
          <a:p>
            <a:pPr lvl="1"/>
            <a:r>
              <a:rPr lang="en-US" i="1" dirty="0" smtClean="0"/>
              <a:t>Are some genes in the same pathway associated to the trait of interest?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Association Studies (GWAS)</a:t>
            </a:r>
            <a:endParaRPr lang="en-US" dirty="0"/>
          </a:p>
        </p:txBody>
      </p:sp>
      <p:pic>
        <p:nvPicPr>
          <p:cNvPr id="6" name="Picture 7" descr="Tagging_GW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40088"/>
            <a:ext cx="7665328" cy="433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43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Genome-Wide Association Studies (GWAS)</a:t>
            </a:r>
            <a:endParaRPr lang="en-US" dirty="0"/>
          </a:p>
        </p:txBody>
      </p:sp>
      <p:pic>
        <p:nvPicPr>
          <p:cNvPr id="4" name="Picture 4" descr="nature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0633" y="5655035"/>
            <a:ext cx="1230313" cy="207169"/>
          </a:xfrm>
          <a:prstGeom prst="rect">
            <a:avLst/>
          </a:prstGeom>
          <a:noFill/>
        </p:spPr>
      </p:pic>
      <p:pic>
        <p:nvPicPr>
          <p:cNvPr id="5" name="Picture 5" descr="nature08494-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4876" y="2239131"/>
            <a:ext cx="5299968" cy="341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86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design of GWAS is based on information capture via LD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Linkage </a:t>
            </a:r>
            <a:r>
              <a:rPr lang="en-US" dirty="0" err="1" smtClean="0"/>
              <a:t>desequilibrium</a:t>
            </a:r>
            <a:r>
              <a:rPr lang="en-US" dirty="0" smtClean="0"/>
              <a:t> (LD) = nonrandom association of alleles at different loci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20529" y="3153136"/>
            <a:ext cx="222390" cy="23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 sz="110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718699" y="3158997"/>
            <a:ext cx="222390" cy="23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 sz="110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77902" y="3153973"/>
            <a:ext cx="222390" cy="23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 sz="110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124678" y="3138902"/>
            <a:ext cx="222390" cy="23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 sz="1100">
                <a:solidFill>
                  <a:srgbClr val="FF0000"/>
                </a:solidFill>
                <a:latin typeface="Arial" charset="0"/>
              </a:rPr>
              <a:t>X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381417" y="3475327"/>
            <a:ext cx="3037263" cy="46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 sz="1300" dirty="0">
                <a:latin typeface="Arial" charset="0"/>
              </a:rPr>
              <a:t>1			 2</a:t>
            </a:r>
          </a:p>
          <a:p>
            <a:pPr eaLnBrk="1" hangingPunct="1">
              <a:defRPr/>
            </a:pPr>
            <a:r>
              <a:rPr lang="en-GB" sz="1300" dirty="0">
                <a:latin typeface="Arial" charset="0"/>
              </a:rPr>
              <a:t>   </a:t>
            </a:r>
            <a:r>
              <a:rPr lang="en-GB" sz="1300" dirty="0" smtClean="0">
                <a:latin typeface="Arial" charset="0"/>
              </a:rPr>
              <a:t>       </a:t>
            </a:r>
            <a:r>
              <a:rPr lang="en-GB" sz="1300" i="1" dirty="0" smtClean="0">
                <a:latin typeface="Arial" charset="0"/>
              </a:rPr>
              <a:t>Two </a:t>
            </a:r>
            <a:r>
              <a:rPr lang="en-GB" sz="1300" i="1" dirty="0">
                <a:latin typeface="Arial" charset="0"/>
              </a:rPr>
              <a:t>independent signals</a:t>
            </a:r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 rot="16200000">
            <a:off x="6235199" y="3107098"/>
            <a:ext cx="130618" cy="666460"/>
          </a:xfrm>
          <a:prstGeom prst="leftBrace">
            <a:avLst>
              <a:gd name="adj1" fmla="val 31891"/>
              <a:gd name="adj2" fmla="val 50000"/>
            </a:avLst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336532" y="3037520"/>
            <a:ext cx="562226" cy="25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>
                <a:latin typeface="Arial" charset="0"/>
              </a:rPr>
              <a:t>No LD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1972978" y="3277055"/>
            <a:ext cx="2869012" cy="19258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253190" y="3048327"/>
            <a:ext cx="323378" cy="25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>
                <a:latin typeface="Arial" charset="0"/>
              </a:rPr>
              <a:t>LD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625191" y="3044141"/>
            <a:ext cx="323378" cy="25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GB">
                <a:latin typeface="Arial" charset="0"/>
              </a:rPr>
              <a:t>LD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943592" y="3282917"/>
            <a:ext cx="1336267" cy="838"/>
          </a:xfrm>
          <a:prstGeom prst="line">
            <a:avLst/>
          </a:prstGeom>
          <a:noFill/>
          <a:ln w="9360">
            <a:solidFill>
              <a:srgbClr val="000000"/>
            </a:solidFill>
            <a:prstDash val="lgDashDot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5" name="Freeform 18"/>
          <p:cNvSpPr>
            <a:spLocks noChangeArrowheads="1"/>
          </p:cNvSpPr>
          <p:nvPr/>
        </p:nvSpPr>
        <p:spPr bwMode="auto">
          <a:xfrm>
            <a:off x="6790833" y="5339078"/>
            <a:ext cx="595013" cy="66146"/>
          </a:xfrm>
          <a:custGeom>
            <a:avLst/>
            <a:gdLst>
              <a:gd name="T0" fmla="*/ 1175 w 2351"/>
              <a:gd name="T1" fmla="*/ 349 h 350"/>
              <a:gd name="T2" fmla="*/ 0 w 2351"/>
              <a:gd name="T3" fmla="*/ 349 h 350"/>
              <a:gd name="T4" fmla="*/ 0 w 2351"/>
              <a:gd name="T5" fmla="*/ 0 h 350"/>
              <a:gd name="T6" fmla="*/ 2350 w 2351"/>
              <a:gd name="T7" fmla="*/ 0 h 350"/>
              <a:gd name="T8" fmla="*/ 2350 w 2351"/>
              <a:gd name="T9" fmla="*/ 349 h 350"/>
              <a:gd name="T10" fmla="*/ 1175 w 2351"/>
              <a:gd name="T11" fmla="*/ 349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1" h="350">
                <a:moveTo>
                  <a:pt x="1175" y="349"/>
                </a:moveTo>
                <a:lnTo>
                  <a:pt x="0" y="349"/>
                </a:lnTo>
                <a:lnTo>
                  <a:pt x="0" y="0"/>
                </a:lnTo>
                <a:lnTo>
                  <a:pt x="2350" y="0"/>
                </a:lnTo>
                <a:lnTo>
                  <a:pt x="2350" y="349"/>
                </a:lnTo>
                <a:lnTo>
                  <a:pt x="1175" y="349"/>
                </a:lnTo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6" name="Freeform 19"/>
          <p:cNvSpPr>
            <a:spLocks noChangeArrowheads="1"/>
          </p:cNvSpPr>
          <p:nvPr/>
        </p:nvSpPr>
        <p:spPr bwMode="auto">
          <a:xfrm>
            <a:off x="6790823" y="5402711"/>
            <a:ext cx="298064" cy="5024"/>
          </a:xfrm>
          <a:custGeom>
            <a:avLst/>
            <a:gdLst>
              <a:gd name="T0" fmla="*/ 1175 w 1176"/>
              <a:gd name="T1" fmla="*/ 26 h 27"/>
              <a:gd name="T2" fmla="*/ 0 w 1176"/>
              <a:gd name="T3" fmla="*/ 26 h 27"/>
              <a:gd name="T4" fmla="*/ 0 w 1176"/>
              <a:gd name="T5" fmla="*/ 13 h 27"/>
              <a:gd name="T6" fmla="*/ 0 w 1176"/>
              <a:gd name="T7" fmla="*/ 0 h 27"/>
              <a:gd name="T8" fmla="*/ 1175 w 1176"/>
              <a:gd name="T9" fmla="*/ 0 h 27"/>
              <a:gd name="T10" fmla="*/ 1175 w 1176"/>
              <a:gd name="T11" fmla="*/ 13 h 27"/>
              <a:gd name="T12" fmla="*/ 1175 w 1176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27">
                <a:moveTo>
                  <a:pt x="1175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1175" y="0"/>
                </a:lnTo>
                <a:lnTo>
                  <a:pt x="1175" y="13"/>
                </a:lnTo>
                <a:lnTo>
                  <a:pt x="1175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7" name="Freeform 20"/>
          <p:cNvSpPr>
            <a:spLocks noChangeArrowheads="1"/>
          </p:cNvSpPr>
          <p:nvPr/>
        </p:nvSpPr>
        <p:spPr bwMode="auto">
          <a:xfrm>
            <a:off x="6787481" y="5405234"/>
            <a:ext cx="3349" cy="2513"/>
          </a:xfrm>
          <a:custGeom>
            <a:avLst/>
            <a:gdLst>
              <a:gd name="T0" fmla="*/ 0 w 14"/>
              <a:gd name="T1" fmla="*/ 0 h 14"/>
              <a:gd name="T2" fmla="*/ 13 w 14"/>
              <a:gd name="T3" fmla="*/ 0 h 14"/>
              <a:gd name="T4" fmla="*/ 13 w 14"/>
              <a:gd name="T5" fmla="*/ 13 h 14"/>
              <a:gd name="T6" fmla="*/ 0 w 14"/>
              <a:gd name="T7" fmla="*/ 13 h 14"/>
              <a:gd name="T8" fmla="*/ 0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0"/>
                </a:move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8" name="Freeform 21"/>
          <p:cNvSpPr>
            <a:spLocks noChangeArrowheads="1"/>
          </p:cNvSpPr>
          <p:nvPr/>
        </p:nvSpPr>
        <p:spPr bwMode="auto">
          <a:xfrm>
            <a:off x="6787474" y="5339078"/>
            <a:ext cx="6698" cy="66146"/>
          </a:xfrm>
          <a:custGeom>
            <a:avLst/>
            <a:gdLst>
              <a:gd name="T0" fmla="*/ 0 w 27"/>
              <a:gd name="T1" fmla="*/ 349 h 350"/>
              <a:gd name="T2" fmla="*/ 0 w 27"/>
              <a:gd name="T3" fmla="*/ 0 h 350"/>
              <a:gd name="T4" fmla="*/ 13 w 27"/>
              <a:gd name="T5" fmla="*/ 0 h 350"/>
              <a:gd name="T6" fmla="*/ 26 w 27"/>
              <a:gd name="T7" fmla="*/ 0 h 350"/>
              <a:gd name="T8" fmla="*/ 26 w 27"/>
              <a:gd name="T9" fmla="*/ 349 h 350"/>
              <a:gd name="T10" fmla="*/ 13 w 27"/>
              <a:gd name="T11" fmla="*/ 349 h 350"/>
              <a:gd name="T12" fmla="*/ 0 w 27"/>
              <a:gd name="T13" fmla="*/ 349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0">
                <a:moveTo>
                  <a:pt x="0" y="349"/>
                </a:move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  <a:lnTo>
                  <a:pt x="26" y="349"/>
                </a:lnTo>
                <a:lnTo>
                  <a:pt x="13" y="349"/>
                </a:lnTo>
                <a:lnTo>
                  <a:pt x="0" y="349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19" name="Freeform 22"/>
          <p:cNvSpPr>
            <a:spLocks noChangeArrowheads="1"/>
          </p:cNvSpPr>
          <p:nvPr/>
        </p:nvSpPr>
        <p:spPr bwMode="auto">
          <a:xfrm>
            <a:off x="6787481" y="5336576"/>
            <a:ext cx="3349" cy="2513"/>
          </a:xfrm>
          <a:custGeom>
            <a:avLst/>
            <a:gdLst>
              <a:gd name="T0" fmla="*/ 13 w 14"/>
              <a:gd name="T1" fmla="*/ 0 h 14"/>
              <a:gd name="T2" fmla="*/ 13 w 14"/>
              <a:gd name="T3" fmla="*/ 13 h 14"/>
              <a:gd name="T4" fmla="*/ 0 w 14"/>
              <a:gd name="T5" fmla="*/ 13 h 14"/>
              <a:gd name="T6" fmla="*/ 0 w 14"/>
              <a:gd name="T7" fmla="*/ 0 h 14"/>
              <a:gd name="T8" fmla="*/ 13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0"/>
                </a:move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0" name="Freeform 23"/>
          <p:cNvSpPr>
            <a:spLocks noChangeArrowheads="1"/>
          </p:cNvSpPr>
          <p:nvPr/>
        </p:nvSpPr>
        <p:spPr bwMode="auto">
          <a:xfrm>
            <a:off x="6790833" y="5336564"/>
            <a:ext cx="595013" cy="5024"/>
          </a:xfrm>
          <a:custGeom>
            <a:avLst/>
            <a:gdLst>
              <a:gd name="T0" fmla="*/ 0 w 2351"/>
              <a:gd name="T1" fmla="*/ 0 h 27"/>
              <a:gd name="T2" fmla="*/ 2350 w 2351"/>
              <a:gd name="T3" fmla="*/ 0 h 27"/>
              <a:gd name="T4" fmla="*/ 2350 w 2351"/>
              <a:gd name="T5" fmla="*/ 13 h 27"/>
              <a:gd name="T6" fmla="*/ 2350 w 2351"/>
              <a:gd name="T7" fmla="*/ 26 h 27"/>
              <a:gd name="T8" fmla="*/ 0 w 2351"/>
              <a:gd name="T9" fmla="*/ 26 h 27"/>
              <a:gd name="T10" fmla="*/ 0 w 2351"/>
              <a:gd name="T11" fmla="*/ 13 h 27"/>
              <a:gd name="T12" fmla="*/ 0 w 2351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1" h="27">
                <a:moveTo>
                  <a:pt x="0" y="0"/>
                </a:moveTo>
                <a:lnTo>
                  <a:pt x="2350" y="0"/>
                </a:lnTo>
                <a:lnTo>
                  <a:pt x="2350" y="13"/>
                </a:lnTo>
                <a:lnTo>
                  <a:pt x="2350" y="26"/>
                </a:ln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1" name="Freeform 24"/>
          <p:cNvSpPr>
            <a:spLocks noChangeArrowheads="1"/>
          </p:cNvSpPr>
          <p:nvPr/>
        </p:nvSpPr>
        <p:spPr bwMode="auto">
          <a:xfrm>
            <a:off x="7385849" y="5336576"/>
            <a:ext cx="3349" cy="2513"/>
          </a:xfrm>
          <a:custGeom>
            <a:avLst/>
            <a:gdLst>
              <a:gd name="T0" fmla="*/ 13 w 14"/>
              <a:gd name="T1" fmla="*/ 13 h 14"/>
              <a:gd name="T2" fmla="*/ 0 w 14"/>
              <a:gd name="T3" fmla="*/ 13 h 14"/>
              <a:gd name="T4" fmla="*/ 0 w 14"/>
              <a:gd name="T5" fmla="*/ 0 h 14"/>
              <a:gd name="T6" fmla="*/ 13 w 14"/>
              <a:gd name="T7" fmla="*/ 0 h 14"/>
              <a:gd name="T8" fmla="*/ 13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13"/>
                </a:move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2" name="Freeform 25"/>
          <p:cNvSpPr>
            <a:spLocks noChangeArrowheads="1"/>
          </p:cNvSpPr>
          <p:nvPr/>
        </p:nvSpPr>
        <p:spPr bwMode="auto">
          <a:xfrm>
            <a:off x="7382488" y="5339078"/>
            <a:ext cx="6698" cy="66146"/>
          </a:xfrm>
          <a:custGeom>
            <a:avLst/>
            <a:gdLst>
              <a:gd name="T0" fmla="*/ 26 w 27"/>
              <a:gd name="T1" fmla="*/ 0 h 350"/>
              <a:gd name="T2" fmla="*/ 26 w 27"/>
              <a:gd name="T3" fmla="*/ 349 h 350"/>
              <a:gd name="T4" fmla="*/ 13 w 27"/>
              <a:gd name="T5" fmla="*/ 349 h 350"/>
              <a:gd name="T6" fmla="*/ 0 w 27"/>
              <a:gd name="T7" fmla="*/ 349 h 350"/>
              <a:gd name="T8" fmla="*/ 0 w 27"/>
              <a:gd name="T9" fmla="*/ 0 h 350"/>
              <a:gd name="T10" fmla="*/ 13 w 27"/>
              <a:gd name="T11" fmla="*/ 0 h 350"/>
              <a:gd name="T12" fmla="*/ 26 w 27"/>
              <a:gd name="T13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0">
                <a:moveTo>
                  <a:pt x="26" y="0"/>
                </a:moveTo>
                <a:lnTo>
                  <a:pt x="26" y="349"/>
                </a:lnTo>
                <a:lnTo>
                  <a:pt x="13" y="349"/>
                </a:lnTo>
                <a:lnTo>
                  <a:pt x="0" y="349"/>
                </a:ln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3" name="Freeform 26"/>
          <p:cNvSpPr>
            <a:spLocks noChangeArrowheads="1"/>
          </p:cNvSpPr>
          <p:nvPr/>
        </p:nvSpPr>
        <p:spPr bwMode="auto">
          <a:xfrm>
            <a:off x="7385849" y="5405234"/>
            <a:ext cx="3349" cy="2513"/>
          </a:xfrm>
          <a:custGeom>
            <a:avLst/>
            <a:gdLst>
              <a:gd name="T0" fmla="*/ 0 w 14"/>
              <a:gd name="T1" fmla="*/ 13 h 14"/>
              <a:gd name="T2" fmla="*/ 0 w 14"/>
              <a:gd name="T3" fmla="*/ 0 h 14"/>
              <a:gd name="T4" fmla="*/ 13 w 14"/>
              <a:gd name="T5" fmla="*/ 0 h 14"/>
              <a:gd name="T6" fmla="*/ 13 w 14"/>
              <a:gd name="T7" fmla="*/ 13 h 14"/>
              <a:gd name="T8" fmla="*/ 0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13"/>
                </a:move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4" name="Freeform 27"/>
          <p:cNvSpPr>
            <a:spLocks noChangeArrowheads="1"/>
          </p:cNvSpPr>
          <p:nvPr/>
        </p:nvSpPr>
        <p:spPr bwMode="auto">
          <a:xfrm>
            <a:off x="7087772" y="5402711"/>
            <a:ext cx="298064" cy="5024"/>
          </a:xfrm>
          <a:custGeom>
            <a:avLst/>
            <a:gdLst>
              <a:gd name="T0" fmla="*/ 1175 w 1176"/>
              <a:gd name="T1" fmla="*/ 26 h 27"/>
              <a:gd name="T2" fmla="*/ 0 w 1176"/>
              <a:gd name="T3" fmla="*/ 26 h 27"/>
              <a:gd name="T4" fmla="*/ 0 w 1176"/>
              <a:gd name="T5" fmla="*/ 13 h 27"/>
              <a:gd name="T6" fmla="*/ 0 w 1176"/>
              <a:gd name="T7" fmla="*/ 0 h 27"/>
              <a:gd name="T8" fmla="*/ 1175 w 1176"/>
              <a:gd name="T9" fmla="*/ 0 h 27"/>
              <a:gd name="T10" fmla="*/ 1175 w 1176"/>
              <a:gd name="T11" fmla="*/ 13 h 27"/>
              <a:gd name="T12" fmla="*/ 1175 w 1176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27">
                <a:moveTo>
                  <a:pt x="1175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1175" y="0"/>
                </a:lnTo>
                <a:lnTo>
                  <a:pt x="1175" y="13"/>
                </a:lnTo>
                <a:lnTo>
                  <a:pt x="1175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1861056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26" name="Text Box 29"/>
          <p:cNvSpPr txBox="1">
            <a:spLocks noChangeArrowheads="1"/>
          </p:cNvSpPr>
          <p:nvPr/>
        </p:nvSpPr>
        <p:spPr bwMode="auto">
          <a:xfrm>
            <a:off x="2012869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3822478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 b="1" u="sng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2317642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2470581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3008646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4797063" y="5113007"/>
            <a:ext cx="146227" cy="13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6999601" y="5113007"/>
            <a:ext cx="222153" cy="17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1100"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3" name="Freeform 36"/>
          <p:cNvSpPr>
            <a:spLocks noChangeArrowheads="1"/>
          </p:cNvSpPr>
          <p:nvPr/>
        </p:nvSpPr>
        <p:spPr bwMode="auto">
          <a:xfrm>
            <a:off x="2661463" y="5339078"/>
            <a:ext cx="274621" cy="66146"/>
          </a:xfrm>
          <a:custGeom>
            <a:avLst/>
            <a:gdLst>
              <a:gd name="T0" fmla="*/ 543 w 1085"/>
              <a:gd name="T1" fmla="*/ 348 h 349"/>
              <a:gd name="T2" fmla="*/ 0 w 1085"/>
              <a:gd name="T3" fmla="*/ 348 h 349"/>
              <a:gd name="T4" fmla="*/ 0 w 1085"/>
              <a:gd name="T5" fmla="*/ 0 h 349"/>
              <a:gd name="T6" fmla="*/ 1084 w 1085"/>
              <a:gd name="T7" fmla="*/ 0 h 349"/>
              <a:gd name="T8" fmla="*/ 1084 w 1085"/>
              <a:gd name="T9" fmla="*/ 348 h 349"/>
              <a:gd name="T10" fmla="*/ 543 w 1085"/>
              <a:gd name="T11" fmla="*/ 34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5" h="349">
                <a:moveTo>
                  <a:pt x="543" y="348"/>
                </a:moveTo>
                <a:lnTo>
                  <a:pt x="0" y="348"/>
                </a:lnTo>
                <a:lnTo>
                  <a:pt x="0" y="0"/>
                </a:lnTo>
                <a:lnTo>
                  <a:pt x="1084" y="0"/>
                </a:lnTo>
                <a:lnTo>
                  <a:pt x="1084" y="348"/>
                </a:lnTo>
                <a:lnTo>
                  <a:pt x="543" y="348"/>
                </a:lnTo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4" name="Freeform 37"/>
          <p:cNvSpPr>
            <a:spLocks noChangeArrowheads="1"/>
          </p:cNvSpPr>
          <p:nvPr/>
        </p:nvSpPr>
        <p:spPr bwMode="auto">
          <a:xfrm>
            <a:off x="2661477" y="5402711"/>
            <a:ext cx="137311" cy="5024"/>
          </a:xfrm>
          <a:custGeom>
            <a:avLst/>
            <a:gdLst>
              <a:gd name="T0" fmla="*/ 543 w 544"/>
              <a:gd name="T1" fmla="*/ 26 h 27"/>
              <a:gd name="T2" fmla="*/ 0 w 544"/>
              <a:gd name="T3" fmla="*/ 26 h 27"/>
              <a:gd name="T4" fmla="*/ 0 w 544"/>
              <a:gd name="T5" fmla="*/ 13 h 27"/>
              <a:gd name="T6" fmla="*/ 0 w 544"/>
              <a:gd name="T7" fmla="*/ 0 h 27"/>
              <a:gd name="T8" fmla="*/ 543 w 544"/>
              <a:gd name="T9" fmla="*/ 0 h 27"/>
              <a:gd name="T10" fmla="*/ 543 w 544"/>
              <a:gd name="T11" fmla="*/ 13 h 27"/>
              <a:gd name="T12" fmla="*/ 543 w 544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27">
                <a:moveTo>
                  <a:pt x="543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543" y="0"/>
                </a:lnTo>
                <a:lnTo>
                  <a:pt x="543" y="13"/>
                </a:lnTo>
                <a:lnTo>
                  <a:pt x="543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5" name="Freeform 38"/>
          <p:cNvSpPr>
            <a:spLocks noChangeArrowheads="1"/>
          </p:cNvSpPr>
          <p:nvPr/>
        </p:nvSpPr>
        <p:spPr bwMode="auto">
          <a:xfrm>
            <a:off x="2658114" y="5405234"/>
            <a:ext cx="3349" cy="2513"/>
          </a:xfrm>
          <a:custGeom>
            <a:avLst/>
            <a:gdLst>
              <a:gd name="T0" fmla="*/ 0 w 14"/>
              <a:gd name="T1" fmla="*/ 0 h 14"/>
              <a:gd name="T2" fmla="*/ 13 w 14"/>
              <a:gd name="T3" fmla="*/ 0 h 14"/>
              <a:gd name="T4" fmla="*/ 13 w 14"/>
              <a:gd name="T5" fmla="*/ 13 h 14"/>
              <a:gd name="T6" fmla="*/ 0 w 14"/>
              <a:gd name="T7" fmla="*/ 13 h 14"/>
              <a:gd name="T8" fmla="*/ 0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0"/>
                </a:move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6" name="Freeform 39"/>
          <p:cNvSpPr>
            <a:spLocks noChangeArrowheads="1"/>
          </p:cNvSpPr>
          <p:nvPr/>
        </p:nvSpPr>
        <p:spPr bwMode="auto">
          <a:xfrm>
            <a:off x="2658106" y="5339078"/>
            <a:ext cx="6698" cy="66146"/>
          </a:xfrm>
          <a:custGeom>
            <a:avLst/>
            <a:gdLst>
              <a:gd name="T0" fmla="*/ 0 w 27"/>
              <a:gd name="T1" fmla="*/ 348 h 349"/>
              <a:gd name="T2" fmla="*/ 0 w 27"/>
              <a:gd name="T3" fmla="*/ 0 h 349"/>
              <a:gd name="T4" fmla="*/ 13 w 27"/>
              <a:gd name="T5" fmla="*/ 0 h 349"/>
              <a:gd name="T6" fmla="*/ 26 w 27"/>
              <a:gd name="T7" fmla="*/ 0 h 349"/>
              <a:gd name="T8" fmla="*/ 26 w 27"/>
              <a:gd name="T9" fmla="*/ 348 h 349"/>
              <a:gd name="T10" fmla="*/ 13 w 27"/>
              <a:gd name="T11" fmla="*/ 348 h 349"/>
              <a:gd name="T12" fmla="*/ 0 w 27"/>
              <a:gd name="T13" fmla="*/ 34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49">
                <a:moveTo>
                  <a:pt x="0" y="348"/>
                </a:move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  <a:lnTo>
                  <a:pt x="26" y="348"/>
                </a:lnTo>
                <a:lnTo>
                  <a:pt x="13" y="348"/>
                </a:lnTo>
                <a:lnTo>
                  <a:pt x="0" y="348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7" name="Freeform 40"/>
          <p:cNvSpPr>
            <a:spLocks noChangeArrowheads="1"/>
          </p:cNvSpPr>
          <p:nvPr/>
        </p:nvSpPr>
        <p:spPr bwMode="auto">
          <a:xfrm>
            <a:off x="2658114" y="5336576"/>
            <a:ext cx="3349" cy="2513"/>
          </a:xfrm>
          <a:custGeom>
            <a:avLst/>
            <a:gdLst>
              <a:gd name="T0" fmla="*/ 13 w 14"/>
              <a:gd name="T1" fmla="*/ 0 h 14"/>
              <a:gd name="T2" fmla="*/ 13 w 14"/>
              <a:gd name="T3" fmla="*/ 13 h 14"/>
              <a:gd name="T4" fmla="*/ 0 w 14"/>
              <a:gd name="T5" fmla="*/ 13 h 14"/>
              <a:gd name="T6" fmla="*/ 0 w 14"/>
              <a:gd name="T7" fmla="*/ 0 h 14"/>
              <a:gd name="T8" fmla="*/ 13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0"/>
                </a:move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8" name="Freeform 41"/>
          <p:cNvSpPr>
            <a:spLocks noChangeArrowheads="1"/>
          </p:cNvSpPr>
          <p:nvPr/>
        </p:nvSpPr>
        <p:spPr bwMode="auto">
          <a:xfrm>
            <a:off x="2661463" y="5336564"/>
            <a:ext cx="274621" cy="5024"/>
          </a:xfrm>
          <a:custGeom>
            <a:avLst/>
            <a:gdLst>
              <a:gd name="T0" fmla="*/ 0 w 1085"/>
              <a:gd name="T1" fmla="*/ 0 h 27"/>
              <a:gd name="T2" fmla="*/ 1084 w 1085"/>
              <a:gd name="T3" fmla="*/ 0 h 27"/>
              <a:gd name="T4" fmla="*/ 1084 w 1085"/>
              <a:gd name="T5" fmla="*/ 13 h 27"/>
              <a:gd name="T6" fmla="*/ 1084 w 1085"/>
              <a:gd name="T7" fmla="*/ 26 h 27"/>
              <a:gd name="T8" fmla="*/ 0 w 1085"/>
              <a:gd name="T9" fmla="*/ 26 h 27"/>
              <a:gd name="T10" fmla="*/ 0 w 1085"/>
              <a:gd name="T11" fmla="*/ 13 h 27"/>
              <a:gd name="T12" fmla="*/ 0 w 1085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5" h="27">
                <a:moveTo>
                  <a:pt x="0" y="0"/>
                </a:moveTo>
                <a:lnTo>
                  <a:pt x="1084" y="0"/>
                </a:lnTo>
                <a:lnTo>
                  <a:pt x="1084" y="13"/>
                </a:lnTo>
                <a:lnTo>
                  <a:pt x="1084" y="26"/>
                </a:ln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39" name="Freeform 42"/>
          <p:cNvSpPr>
            <a:spLocks noChangeArrowheads="1"/>
          </p:cNvSpPr>
          <p:nvPr/>
        </p:nvSpPr>
        <p:spPr bwMode="auto">
          <a:xfrm>
            <a:off x="2936099" y="5336576"/>
            <a:ext cx="3349" cy="2513"/>
          </a:xfrm>
          <a:custGeom>
            <a:avLst/>
            <a:gdLst>
              <a:gd name="T0" fmla="*/ 13 w 14"/>
              <a:gd name="T1" fmla="*/ 13 h 14"/>
              <a:gd name="T2" fmla="*/ 0 w 14"/>
              <a:gd name="T3" fmla="*/ 13 h 14"/>
              <a:gd name="T4" fmla="*/ 0 w 14"/>
              <a:gd name="T5" fmla="*/ 0 h 14"/>
              <a:gd name="T6" fmla="*/ 13 w 14"/>
              <a:gd name="T7" fmla="*/ 0 h 14"/>
              <a:gd name="T8" fmla="*/ 13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13"/>
                </a:move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0" name="Freeform 43"/>
          <p:cNvSpPr>
            <a:spLocks noChangeArrowheads="1"/>
          </p:cNvSpPr>
          <p:nvPr/>
        </p:nvSpPr>
        <p:spPr bwMode="auto">
          <a:xfrm>
            <a:off x="2932727" y="5339078"/>
            <a:ext cx="6698" cy="66146"/>
          </a:xfrm>
          <a:custGeom>
            <a:avLst/>
            <a:gdLst>
              <a:gd name="T0" fmla="*/ 26 w 27"/>
              <a:gd name="T1" fmla="*/ 0 h 349"/>
              <a:gd name="T2" fmla="*/ 26 w 27"/>
              <a:gd name="T3" fmla="*/ 348 h 349"/>
              <a:gd name="T4" fmla="*/ 13 w 27"/>
              <a:gd name="T5" fmla="*/ 348 h 349"/>
              <a:gd name="T6" fmla="*/ 0 w 27"/>
              <a:gd name="T7" fmla="*/ 348 h 349"/>
              <a:gd name="T8" fmla="*/ 0 w 27"/>
              <a:gd name="T9" fmla="*/ 0 h 349"/>
              <a:gd name="T10" fmla="*/ 13 w 27"/>
              <a:gd name="T11" fmla="*/ 0 h 349"/>
              <a:gd name="T12" fmla="*/ 26 w 27"/>
              <a:gd name="T1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49">
                <a:moveTo>
                  <a:pt x="26" y="0"/>
                </a:moveTo>
                <a:lnTo>
                  <a:pt x="26" y="348"/>
                </a:lnTo>
                <a:lnTo>
                  <a:pt x="13" y="348"/>
                </a:lnTo>
                <a:lnTo>
                  <a:pt x="0" y="348"/>
                </a:ln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" name="Freeform 44"/>
          <p:cNvSpPr>
            <a:spLocks noChangeArrowheads="1"/>
          </p:cNvSpPr>
          <p:nvPr/>
        </p:nvSpPr>
        <p:spPr bwMode="auto">
          <a:xfrm>
            <a:off x="2936099" y="5405234"/>
            <a:ext cx="3349" cy="2513"/>
          </a:xfrm>
          <a:custGeom>
            <a:avLst/>
            <a:gdLst>
              <a:gd name="T0" fmla="*/ 0 w 14"/>
              <a:gd name="T1" fmla="*/ 13 h 14"/>
              <a:gd name="T2" fmla="*/ 0 w 14"/>
              <a:gd name="T3" fmla="*/ 0 h 14"/>
              <a:gd name="T4" fmla="*/ 13 w 14"/>
              <a:gd name="T5" fmla="*/ 0 h 14"/>
              <a:gd name="T6" fmla="*/ 13 w 14"/>
              <a:gd name="T7" fmla="*/ 13 h 14"/>
              <a:gd name="T8" fmla="*/ 0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13"/>
                </a:move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2" name="Freeform 45"/>
          <p:cNvSpPr>
            <a:spLocks noChangeArrowheads="1"/>
          </p:cNvSpPr>
          <p:nvPr/>
        </p:nvSpPr>
        <p:spPr bwMode="auto">
          <a:xfrm>
            <a:off x="2798765" y="5402711"/>
            <a:ext cx="137310" cy="5024"/>
          </a:xfrm>
          <a:custGeom>
            <a:avLst/>
            <a:gdLst>
              <a:gd name="T0" fmla="*/ 541 w 542"/>
              <a:gd name="T1" fmla="*/ 26 h 27"/>
              <a:gd name="T2" fmla="*/ 0 w 542"/>
              <a:gd name="T3" fmla="*/ 26 h 27"/>
              <a:gd name="T4" fmla="*/ 0 w 542"/>
              <a:gd name="T5" fmla="*/ 13 h 27"/>
              <a:gd name="T6" fmla="*/ 0 w 542"/>
              <a:gd name="T7" fmla="*/ 0 h 27"/>
              <a:gd name="T8" fmla="*/ 541 w 542"/>
              <a:gd name="T9" fmla="*/ 0 h 27"/>
              <a:gd name="T10" fmla="*/ 541 w 542"/>
              <a:gd name="T11" fmla="*/ 13 h 27"/>
              <a:gd name="T12" fmla="*/ 541 w 542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2" h="27">
                <a:moveTo>
                  <a:pt x="541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541" y="0"/>
                </a:lnTo>
                <a:lnTo>
                  <a:pt x="541" y="13"/>
                </a:lnTo>
                <a:lnTo>
                  <a:pt x="541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3" name="Freeform 46"/>
          <p:cNvSpPr>
            <a:spLocks noChangeArrowheads="1"/>
          </p:cNvSpPr>
          <p:nvPr/>
        </p:nvSpPr>
        <p:spPr bwMode="auto">
          <a:xfrm>
            <a:off x="3800151" y="5344113"/>
            <a:ext cx="395187" cy="66983"/>
          </a:xfrm>
          <a:custGeom>
            <a:avLst/>
            <a:gdLst>
              <a:gd name="T0" fmla="*/ 781 w 1563"/>
              <a:gd name="T1" fmla="*/ 350 h 351"/>
              <a:gd name="T2" fmla="*/ 0 w 1563"/>
              <a:gd name="T3" fmla="*/ 350 h 351"/>
              <a:gd name="T4" fmla="*/ 0 w 1563"/>
              <a:gd name="T5" fmla="*/ 0 h 351"/>
              <a:gd name="T6" fmla="*/ 1562 w 1563"/>
              <a:gd name="T7" fmla="*/ 0 h 351"/>
              <a:gd name="T8" fmla="*/ 1562 w 1563"/>
              <a:gd name="T9" fmla="*/ 350 h 351"/>
              <a:gd name="T10" fmla="*/ 781 w 1563"/>
              <a:gd name="T11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63" h="351">
                <a:moveTo>
                  <a:pt x="781" y="350"/>
                </a:moveTo>
                <a:lnTo>
                  <a:pt x="0" y="350"/>
                </a:lnTo>
                <a:lnTo>
                  <a:pt x="0" y="0"/>
                </a:lnTo>
                <a:lnTo>
                  <a:pt x="1562" y="0"/>
                </a:lnTo>
                <a:lnTo>
                  <a:pt x="1562" y="350"/>
                </a:lnTo>
                <a:lnTo>
                  <a:pt x="781" y="350"/>
                </a:lnTo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4" name="Freeform 47"/>
          <p:cNvSpPr>
            <a:spLocks noChangeArrowheads="1"/>
          </p:cNvSpPr>
          <p:nvPr/>
        </p:nvSpPr>
        <p:spPr bwMode="auto">
          <a:xfrm>
            <a:off x="3800129" y="5407736"/>
            <a:ext cx="197594" cy="5024"/>
          </a:xfrm>
          <a:custGeom>
            <a:avLst/>
            <a:gdLst>
              <a:gd name="T0" fmla="*/ 781 w 782"/>
              <a:gd name="T1" fmla="*/ 26 h 27"/>
              <a:gd name="T2" fmla="*/ 0 w 782"/>
              <a:gd name="T3" fmla="*/ 26 h 27"/>
              <a:gd name="T4" fmla="*/ 0 w 782"/>
              <a:gd name="T5" fmla="*/ 13 h 27"/>
              <a:gd name="T6" fmla="*/ 0 w 782"/>
              <a:gd name="T7" fmla="*/ 0 h 27"/>
              <a:gd name="T8" fmla="*/ 781 w 782"/>
              <a:gd name="T9" fmla="*/ 0 h 27"/>
              <a:gd name="T10" fmla="*/ 781 w 782"/>
              <a:gd name="T11" fmla="*/ 13 h 27"/>
              <a:gd name="T12" fmla="*/ 781 w 782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2" h="27">
                <a:moveTo>
                  <a:pt x="781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781" y="0"/>
                </a:lnTo>
                <a:lnTo>
                  <a:pt x="781" y="13"/>
                </a:lnTo>
                <a:lnTo>
                  <a:pt x="781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5" name="Freeform 48"/>
          <p:cNvSpPr>
            <a:spLocks noChangeArrowheads="1"/>
          </p:cNvSpPr>
          <p:nvPr/>
        </p:nvSpPr>
        <p:spPr bwMode="auto">
          <a:xfrm>
            <a:off x="3796802" y="5410258"/>
            <a:ext cx="3349" cy="2513"/>
          </a:xfrm>
          <a:custGeom>
            <a:avLst/>
            <a:gdLst>
              <a:gd name="T0" fmla="*/ 0 w 14"/>
              <a:gd name="T1" fmla="*/ 0 h 14"/>
              <a:gd name="T2" fmla="*/ 13 w 14"/>
              <a:gd name="T3" fmla="*/ 0 h 14"/>
              <a:gd name="T4" fmla="*/ 13 w 14"/>
              <a:gd name="T5" fmla="*/ 13 h 14"/>
              <a:gd name="T6" fmla="*/ 0 w 14"/>
              <a:gd name="T7" fmla="*/ 13 h 14"/>
              <a:gd name="T8" fmla="*/ 0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0"/>
                </a:move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6" name="Freeform 49"/>
          <p:cNvSpPr>
            <a:spLocks noChangeArrowheads="1"/>
          </p:cNvSpPr>
          <p:nvPr/>
        </p:nvSpPr>
        <p:spPr bwMode="auto">
          <a:xfrm>
            <a:off x="3796780" y="5344113"/>
            <a:ext cx="6698" cy="66983"/>
          </a:xfrm>
          <a:custGeom>
            <a:avLst/>
            <a:gdLst>
              <a:gd name="T0" fmla="*/ 0 w 27"/>
              <a:gd name="T1" fmla="*/ 350 h 351"/>
              <a:gd name="T2" fmla="*/ 0 w 27"/>
              <a:gd name="T3" fmla="*/ 0 h 351"/>
              <a:gd name="T4" fmla="*/ 13 w 27"/>
              <a:gd name="T5" fmla="*/ 0 h 351"/>
              <a:gd name="T6" fmla="*/ 26 w 27"/>
              <a:gd name="T7" fmla="*/ 0 h 351"/>
              <a:gd name="T8" fmla="*/ 26 w 27"/>
              <a:gd name="T9" fmla="*/ 350 h 351"/>
              <a:gd name="T10" fmla="*/ 13 w 27"/>
              <a:gd name="T11" fmla="*/ 350 h 351"/>
              <a:gd name="T12" fmla="*/ 0 w 27"/>
              <a:gd name="T13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1">
                <a:moveTo>
                  <a:pt x="0" y="350"/>
                </a:move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  <a:lnTo>
                  <a:pt x="26" y="350"/>
                </a:lnTo>
                <a:lnTo>
                  <a:pt x="13" y="350"/>
                </a:lnTo>
                <a:lnTo>
                  <a:pt x="0" y="35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7" name="Freeform 50"/>
          <p:cNvSpPr>
            <a:spLocks noChangeArrowheads="1"/>
          </p:cNvSpPr>
          <p:nvPr/>
        </p:nvSpPr>
        <p:spPr bwMode="auto">
          <a:xfrm>
            <a:off x="3796802" y="5341600"/>
            <a:ext cx="3349" cy="2513"/>
          </a:xfrm>
          <a:custGeom>
            <a:avLst/>
            <a:gdLst>
              <a:gd name="T0" fmla="*/ 13 w 14"/>
              <a:gd name="T1" fmla="*/ 0 h 14"/>
              <a:gd name="T2" fmla="*/ 13 w 14"/>
              <a:gd name="T3" fmla="*/ 13 h 14"/>
              <a:gd name="T4" fmla="*/ 0 w 14"/>
              <a:gd name="T5" fmla="*/ 13 h 14"/>
              <a:gd name="T6" fmla="*/ 0 w 14"/>
              <a:gd name="T7" fmla="*/ 0 h 14"/>
              <a:gd name="T8" fmla="*/ 13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0"/>
                </a:move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8" name="Freeform 51"/>
          <p:cNvSpPr>
            <a:spLocks noChangeArrowheads="1"/>
          </p:cNvSpPr>
          <p:nvPr/>
        </p:nvSpPr>
        <p:spPr bwMode="auto">
          <a:xfrm>
            <a:off x="3800151" y="5341589"/>
            <a:ext cx="395187" cy="5024"/>
          </a:xfrm>
          <a:custGeom>
            <a:avLst/>
            <a:gdLst>
              <a:gd name="T0" fmla="*/ 0 w 1563"/>
              <a:gd name="T1" fmla="*/ 0 h 27"/>
              <a:gd name="T2" fmla="*/ 1562 w 1563"/>
              <a:gd name="T3" fmla="*/ 0 h 27"/>
              <a:gd name="T4" fmla="*/ 1562 w 1563"/>
              <a:gd name="T5" fmla="*/ 13 h 27"/>
              <a:gd name="T6" fmla="*/ 1562 w 1563"/>
              <a:gd name="T7" fmla="*/ 26 h 27"/>
              <a:gd name="T8" fmla="*/ 0 w 1563"/>
              <a:gd name="T9" fmla="*/ 26 h 27"/>
              <a:gd name="T10" fmla="*/ 0 w 1563"/>
              <a:gd name="T11" fmla="*/ 13 h 27"/>
              <a:gd name="T12" fmla="*/ 0 w 1563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3" h="27">
                <a:moveTo>
                  <a:pt x="0" y="0"/>
                </a:moveTo>
                <a:lnTo>
                  <a:pt x="1562" y="0"/>
                </a:lnTo>
                <a:lnTo>
                  <a:pt x="1562" y="13"/>
                </a:lnTo>
                <a:lnTo>
                  <a:pt x="1562" y="26"/>
                </a:ln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9" name="Freeform 52"/>
          <p:cNvSpPr>
            <a:spLocks noChangeArrowheads="1"/>
          </p:cNvSpPr>
          <p:nvPr/>
        </p:nvSpPr>
        <p:spPr bwMode="auto">
          <a:xfrm>
            <a:off x="4195338" y="5341600"/>
            <a:ext cx="3349" cy="2513"/>
          </a:xfrm>
          <a:custGeom>
            <a:avLst/>
            <a:gdLst>
              <a:gd name="T0" fmla="*/ 13 w 14"/>
              <a:gd name="T1" fmla="*/ 13 h 14"/>
              <a:gd name="T2" fmla="*/ 0 w 14"/>
              <a:gd name="T3" fmla="*/ 13 h 14"/>
              <a:gd name="T4" fmla="*/ 0 w 14"/>
              <a:gd name="T5" fmla="*/ 0 h 14"/>
              <a:gd name="T6" fmla="*/ 13 w 14"/>
              <a:gd name="T7" fmla="*/ 0 h 14"/>
              <a:gd name="T8" fmla="*/ 13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13"/>
                </a:move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0" name="Freeform 53"/>
          <p:cNvSpPr>
            <a:spLocks noChangeArrowheads="1"/>
          </p:cNvSpPr>
          <p:nvPr/>
        </p:nvSpPr>
        <p:spPr bwMode="auto">
          <a:xfrm>
            <a:off x="4191967" y="5344113"/>
            <a:ext cx="6698" cy="66983"/>
          </a:xfrm>
          <a:custGeom>
            <a:avLst/>
            <a:gdLst>
              <a:gd name="T0" fmla="*/ 26 w 27"/>
              <a:gd name="T1" fmla="*/ 0 h 351"/>
              <a:gd name="T2" fmla="*/ 26 w 27"/>
              <a:gd name="T3" fmla="*/ 350 h 351"/>
              <a:gd name="T4" fmla="*/ 13 w 27"/>
              <a:gd name="T5" fmla="*/ 350 h 351"/>
              <a:gd name="T6" fmla="*/ 0 w 27"/>
              <a:gd name="T7" fmla="*/ 350 h 351"/>
              <a:gd name="T8" fmla="*/ 0 w 27"/>
              <a:gd name="T9" fmla="*/ 0 h 351"/>
              <a:gd name="T10" fmla="*/ 13 w 27"/>
              <a:gd name="T11" fmla="*/ 0 h 351"/>
              <a:gd name="T12" fmla="*/ 26 w 27"/>
              <a:gd name="T1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1">
                <a:moveTo>
                  <a:pt x="26" y="0"/>
                </a:moveTo>
                <a:lnTo>
                  <a:pt x="26" y="350"/>
                </a:lnTo>
                <a:lnTo>
                  <a:pt x="13" y="350"/>
                </a:lnTo>
                <a:lnTo>
                  <a:pt x="0" y="350"/>
                </a:ln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1" name="Freeform 54"/>
          <p:cNvSpPr>
            <a:spLocks noChangeArrowheads="1"/>
          </p:cNvSpPr>
          <p:nvPr/>
        </p:nvSpPr>
        <p:spPr bwMode="auto">
          <a:xfrm>
            <a:off x="4195338" y="5410258"/>
            <a:ext cx="3349" cy="2513"/>
          </a:xfrm>
          <a:custGeom>
            <a:avLst/>
            <a:gdLst>
              <a:gd name="T0" fmla="*/ 0 w 14"/>
              <a:gd name="T1" fmla="*/ 13 h 14"/>
              <a:gd name="T2" fmla="*/ 0 w 14"/>
              <a:gd name="T3" fmla="*/ 0 h 14"/>
              <a:gd name="T4" fmla="*/ 13 w 14"/>
              <a:gd name="T5" fmla="*/ 0 h 14"/>
              <a:gd name="T6" fmla="*/ 13 w 14"/>
              <a:gd name="T7" fmla="*/ 13 h 14"/>
              <a:gd name="T8" fmla="*/ 0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13"/>
                </a:move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2" name="Freeform 55"/>
          <p:cNvSpPr>
            <a:spLocks noChangeArrowheads="1"/>
          </p:cNvSpPr>
          <p:nvPr/>
        </p:nvSpPr>
        <p:spPr bwMode="auto">
          <a:xfrm>
            <a:off x="3997745" y="5407736"/>
            <a:ext cx="197593" cy="5024"/>
          </a:xfrm>
          <a:custGeom>
            <a:avLst/>
            <a:gdLst>
              <a:gd name="T0" fmla="*/ 781 w 782"/>
              <a:gd name="T1" fmla="*/ 26 h 27"/>
              <a:gd name="T2" fmla="*/ 0 w 782"/>
              <a:gd name="T3" fmla="*/ 26 h 27"/>
              <a:gd name="T4" fmla="*/ 0 w 782"/>
              <a:gd name="T5" fmla="*/ 13 h 27"/>
              <a:gd name="T6" fmla="*/ 0 w 782"/>
              <a:gd name="T7" fmla="*/ 0 h 27"/>
              <a:gd name="T8" fmla="*/ 781 w 782"/>
              <a:gd name="T9" fmla="*/ 0 h 27"/>
              <a:gd name="T10" fmla="*/ 781 w 782"/>
              <a:gd name="T11" fmla="*/ 13 h 27"/>
              <a:gd name="T12" fmla="*/ 781 w 782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2" h="27">
                <a:moveTo>
                  <a:pt x="781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781" y="0"/>
                </a:lnTo>
                <a:lnTo>
                  <a:pt x="781" y="13"/>
                </a:lnTo>
                <a:lnTo>
                  <a:pt x="781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3" name="Freeform 56"/>
          <p:cNvSpPr>
            <a:spLocks noChangeArrowheads="1"/>
          </p:cNvSpPr>
          <p:nvPr/>
        </p:nvSpPr>
        <p:spPr bwMode="auto">
          <a:xfrm>
            <a:off x="4823833" y="5344950"/>
            <a:ext cx="596129" cy="66983"/>
          </a:xfrm>
          <a:custGeom>
            <a:avLst/>
            <a:gdLst>
              <a:gd name="T0" fmla="*/ 1176 w 2353"/>
              <a:gd name="T1" fmla="*/ 350 h 351"/>
              <a:gd name="T2" fmla="*/ 0 w 2353"/>
              <a:gd name="T3" fmla="*/ 350 h 351"/>
              <a:gd name="T4" fmla="*/ 0 w 2353"/>
              <a:gd name="T5" fmla="*/ 0 h 351"/>
              <a:gd name="T6" fmla="*/ 2352 w 2353"/>
              <a:gd name="T7" fmla="*/ 0 h 351"/>
              <a:gd name="T8" fmla="*/ 2352 w 2353"/>
              <a:gd name="T9" fmla="*/ 350 h 351"/>
              <a:gd name="T10" fmla="*/ 1176 w 2353"/>
              <a:gd name="T11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3" h="351">
                <a:moveTo>
                  <a:pt x="1176" y="350"/>
                </a:moveTo>
                <a:lnTo>
                  <a:pt x="0" y="350"/>
                </a:lnTo>
                <a:lnTo>
                  <a:pt x="0" y="0"/>
                </a:lnTo>
                <a:lnTo>
                  <a:pt x="2352" y="0"/>
                </a:lnTo>
                <a:lnTo>
                  <a:pt x="2352" y="350"/>
                </a:lnTo>
                <a:lnTo>
                  <a:pt x="1176" y="350"/>
                </a:lnTo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4" name="Freeform 57"/>
          <p:cNvSpPr>
            <a:spLocks noChangeArrowheads="1"/>
          </p:cNvSpPr>
          <p:nvPr/>
        </p:nvSpPr>
        <p:spPr bwMode="auto">
          <a:xfrm>
            <a:off x="4823819" y="5409410"/>
            <a:ext cx="298064" cy="5024"/>
          </a:xfrm>
          <a:custGeom>
            <a:avLst/>
            <a:gdLst>
              <a:gd name="T0" fmla="*/ 1176 w 1177"/>
              <a:gd name="T1" fmla="*/ 26 h 27"/>
              <a:gd name="T2" fmla="*/ 0 w 1177"/>
              <a:gd name="T3" fmla="*/ 26 h 27"/>
              <a:gd name="T4" fmla="*/ 0 w 1177"/>
              <a:gd name="T5" fmla="*/ 13 h 27"/>
              <a:gd name="T6" fmla="*/ 0 w 1177"/>
              <a:gd name="T7" fmla="*/ 0 h 27"/>
              <a:gd name="T8" fmla="*/ 1176 w 1177"/>
              <a:gd name="T9" fmla="*/ 0 h 27"/>
              <a:gd name="T10" fmla="*/ 1176 w 1177"/>
              <a:gd name="T11" fmla="*/ 13 h 27"/>
              <a:gd name="T12" fmla="*/ 1176 w 1177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7" h="27">
                <a:moveTo>
                  <a:pt x="1176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1176" y="0"/>
                </a:lnTo>
                <a:lnTo>
                  <a:pt x="1176" y="13"/>
                </a:lnTo>
                <a:lnTo>
                  <a:pt x="1176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5" name="Freeform 58"/>
          <p:cNvSpPr>
            <a:spLocks noChangeArrowheads="1"/>
          </p:cNvSpPr>
          <p:nvPr/>
        </p:nvSpPr>
        <p:spPr bwMode="auto">
          <a:xfrm>
            <a:off x="4820475" y="5411086"/>
            <a:ext cx="3349" cy="2512"/>
          </a:xfrm>
          <a:custGeom>
            <a:avLst/>
            <a:gdLst>
              <a:gd name="T0" fmla="*/ 0 w 14"/>
              <a:gd name="T1" fmla="*/ 0 h 14"/>
              <a:gd name="T2" fmla="*/ 13 w 14"/>
              <a:gd name="T3" fmla="*/ 0 h 14"/>
              <a:gd name="T4" fmla="*/ 13 w 14"/>
              <a:gd name="T5" fmla="*/ 13 h 14"/>
              <a:gd name="T6" fmla="*/ 0 w 14"/>
              <a:gd name="T7" fmla="*/ 13 h 14"/>
              <a:gd name="T8" fmla="*/ 0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0"/>
                </a:move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6" name="Freeform 59"/>
          <p:cNvSpPr>
            <a:spLocks noChangeArrowheads="1"/>
          </p:cNvSpPr>
          <p:nvPr/>
        </p:nvSpPr>
        <p:spPr bwMode="auto">
          <a:xfrm>
            <a:off x="4820470" y="5344950"/>
            <a:ext cx="6698" cy="66983"/>
          </a:xfrm>
          <a:custGeom>
            <a:avLst/>
            <a:gdLst>
              <a:gd name="T0" fmla="*/ 0 w 27"/>
              <a:gd name="T1" fmla="*/ 350 h 351"/>
              <a:gd name="T2" fmla="*/ 0 w 27"/>
              <a:gd name="T3" fmla="*/ 0 h 351"/>
              <a:gd name="T4" fmla="*/ 13 w 27"/>
              <a:gd name="T5" fmla="*/ 0 h 351"/>
              <a:gd name="T6" fmla="*/ 26 w 27"/>
              <a:gd name="T7" fmla="*/ 0 h 351"/>
              <a:gd name="T8" fmla="*/ 26 w 27"/>
              <a:gd name="T9" fmla="*/ 350 h 351"/>
              <a:gd name="T10" fmla="*/ 13 w 27"/>
              <a:gd name="T11" fmla="*/ 350 h 351"/>
              <a:gd name="T12" fmla="*/ 0 w 27"/>
              <a:gd name="T13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1">
                <a:moveTo>
                  <a:pt x="0" y="350"/>
                </a:move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  <a:lnTo>
                  <a:pt x="26" y="350"/>
                </a:lnTo>
                <a:lnTo>
                  <a:pt x="13" y="350"/>
                </a:lnTo>
                <a:lnTo>
                  <a:pt x="0" y="35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7" name="Freeform 60"/>
          <p:cNvSpPr>
            <a:spLocks noChangeArrowheads="1"/>
          </p:cNvSpPr>
          <p:nvPr/>
        </p:nvSpPr>
        <p:spPr bwMode="auto">
          <a:xfrm>
            <a:off x="4820475" y="5342428"/>
            <a:ext cx="3349" cy="2512"/>
          </a:xfrm>
          <a:custGeom>
            <a:avLst/>
            <a:gdLst>
              <a:gd name="T0" fmla="*/ 13 w 14"/>
              <a:gd name="T1" fmla="*/ 0 h 14"/>
              <a:gd name="T2" fmla="*/ 13 w 14"/>
              <a:gd name="T3" fmla="*/ 13 h 14"/>
              <a:gd name="T4" fmla="*/ 0 w 14"/>
              <a:gd name="T5" fmla="*/ 13 h 14"/>
              <a:gd name="T6" fmla="*/ 0 w 14"/>
              <a:gd name="T7" fmla="*/ 0 h 14"/>
              <a:gd name="T8" fmla="*/ 13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0"/>
                </a:move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8" name="Freeform 61"/>
          <p:cNvSpPr>
            <a:spLocks noChangeArrowheads="1"/>
          </p:cNvSpPr>
          <p:nvPr/>
        </p:nvSpPr>
        <p:spPr bwMode="auto">
          <a:xfrm>
            <a:off x="4823833" y="5342426"/>
            <a:ext cx="596129" cy="5024"/>
          </a:xfrm>
          <a:custGeom>
            <a:avLst/>
            <a:gdLst>
              <a:gd name="T0" fmla="*/ 0 w 2353"/>
              <a:gd name="T1" fmla="*/ 0 h 27"/>
              <a:gd name="T2" fmla="*/ 2352 w 2353"/>
              <a:gd name="T3" fmla="*/ 0 h 27"/>
              <a:gd name="T4" fmla="*/ 2352 w 2353"/>
              <a:gd name="T5" fmla="*/ 13 h 27"/>
              <a:gd name="T6" fmla="*/ 2352 w 2353"/>
              <a:gd name="T7" fmla="*/ 26 h 27"/>
              <a:gd name="T8" fmla="*/ 0 w 2353"/>
              <a:gd name="T9" fmla="*/ 26 h 27"/>
              <a:gd name="T10" fmla="*/ 0 w 2353"/>
              <a:gd name="T11" fmla="*/ 13 h 27"/>
              <a:gd name="T12" fmla="*/ 0 w 2353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3" h="27">
                <a:moveTo>
                  <a:pt x="0" y="0"/>
                </a:moveTo>
                <a:lnTo>
                  <a:pt x="2352" y="0"/>
                </a:lnTo>
                <a:lnTo>
                  <a:pt x="2352" y="13"/>
                </a:lnTo>
                <a:lnTo>
                  <a:pt x="2352" y="26"/>
                </a:ln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59" name="Freeform 62"/>
          <p:cNvSpPr>
            <a:spLocks noChangeArrowheads="1"/>
          </p:cNvSpPr>
          <p:nvPr/>
        </p:nvSpPr>
        <p:spPr bwMode="auto">
          <a:xfrm>
            <a:off x="5418843" y="5342428"/>
            <a:ext cx="3349" cy="2512"/>
          </a:xfrm>
          <a:custGeom>
            <a:avLst/>
            <a:gdLst>
              <a:gd name="T0" fmla="*/ 13 w 14"/>
              <a:gd name="T1" fmla="*/ 13 h 14"/>
              <a:gd name="T2" fmla="*/ 0 w 14"/>
              <a:gd name="T3" fmla="*/ 13 h 14"/>
              <a:gd name="T4" fmla="*/ 0 w 14"/>
              <a:gd name="T5" fmla="*/ 0 h 14"/>
              <a:gd name="T6" fmla="*/ 13 w 14"/>
              <a:gd name="T7" fmla="*/ 0 h 14"/>
              <a:gd name="T8" fmla="*/ 13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13"/>
                </a:move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0" name="Freeform 63"/>
          <p:cNvSpPr>
            <a:spLocks noChangeArrowheads="1"/>
          </p:cNvSpPr>
          <p:nvPr/>
        </p:nvSpPr>
        <p:spPr bwMode="auto">
          <a:xfrm>
            <a:off x="5415484" y="5344950"/>
            <a:ext cx="6698" cy="66983"/>
          </a:xfrm>
          <a:custGeom>
            <a:avLst/>
            <a:gdLst>
              <a:gd name="T0" fmla="*/ 26 w 27"/>
              <a:gd name="T1" fmla="*/ 0 h 351"/>
              <a:gd name="T2" fmla="*/ 26 w 27"/>
              <a:gd name="T3" fmla="*/ 350 h 351"/>
              <a:gd name="T4" fmla="*/ 13 w 27"/>
              <a:gd name="T5" fmla="*/ 350 h 351"/>
              <a:gd name="T6" fmla="*/ 0 w 27"/>
              <a:gd name="T7" fmla="*/ 350 h 351"/>
              <a:gd name="T8" fmla="*/ 0 w 27"/>
              <a:gd name="T9" fmla="*/ 0 h 351"/>
              <a:gd name="T10" fmla="*/ 13 w 27"/>
              <a:gd name="T11" fmla="*/ 0 h 351"/>
              <a:gd name="T12" fmla="*/ 26 w 27"/>
              <a:gd name="T1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1">
                <a:moveTo>
                  <a:pt x="26" y="0"/>
                </a:moveTo>
                <a:lnTo>
                  <a:pt x="26" y="350"/>
                </a:lnTo>
                <a:lnTo>
                  <a:pt x="13" y="350"/>
                </a:lnTo>
                <a:lnTo>
                  <a:pt x="0" y="350"/>
                </a:ln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1" name="Freeform 64"/>
          <p:cNvSpPr>
            <a:spLocks noChangeArrowheads="1"/>
          </p:cNvSpPr>
          <p:nvPr/>
        </p:nvSpPr>
        <p:spPr bwMode="auto">
          <a:xfrm>
            <a:off x="5418843" y="5411086"/>
            <a:ext cx="3349" cy="2512"/>
          </a:xfrm>
          <a:custGeom>
            <a:avLst/>
            <a:gdLst>
              <a:gd name="T0" fmla="*/ 0 w 14"/>
              <a:gd name="T1" fmla="*/ 13 h 14"/>
              <a:gd name="T2" fmla="*/ 0 w 14"/>
              <a:gd name="T3" fmla="*/ 0 h 14"/>
              <a:gd name="T4" fmla="*/ 13 w 14"/>
              <a:gd name="T5" fmla="*/ 0 h 14"/>
              <a:gd name="T6" fmla="*/ 13 w 14"/>
              <a:gd name="T7" fmla="*/ 13 h 14"/>
              <a:gd name="T8" fmla="*/ 0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13"/>
                </a:move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2" name="Freeform 65"/>
          <p:cNvSpPr>
            <a:spLocks noChangeArrowheads="1"/>
          </p:cNvSpPr>
          <p:nvPr/>
        </p:nvSpPr>
        <p:spPr bwMode="auto">
          <a:xfrm>
            <a:off x="5120768" y="5409410"/>
            <a:ext cx="298064" cy="5024"/>
          </a:xfrm>
          <a:custGeom>
            <a:avLst/>
            <a:gdLst>
              <a:gd name="T0" fmla="*/ 1176 w 1177"/>
              <a:gd name="T1" fmla="*/ 26 h 27"/>
              <a:gd name="T2" fmla="*/ 0 w 1177"/>
              <a:gd name="T3" fmla="*/ 26 h 27"/>
              <a:gd name="T4" fmla="*/ 0 w 1177"/>
              <a:gd name="T5" fmla="*/ 13 h 27"/>
              <a:gd name="T6" fmla="*/ 0 w 1177"/>
              <a:gd name="T7" fmla="*/ 0 h 27"/>
              <a:gd name="T8" fmla="*/ 1176 w 1177"/>
              <a:gd name="T9" fmla="*/ 0 h 27"/>
              <a:gd name="T10" fmla="*/ 1176 w 1177"/>
              <a:gd name="T11" fmla="*/ 13 h 27"/>
              <a:gd name="T12" fmla="*/ 1176 w 1177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7" h="27">
                <a:moveTo>
                  <a:pt x="1176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1176" y="0"/>
                </a:lnTo>
                <a:lnTo>
                  <a:pt x="1176" y="13"/>
                </a:lnTo>
                <a:lnTo>
                  <a:pt x="1176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3" name="Freeform 66"/>
          <p:cNvSpPr>
            <a:spLocks noChangeArrowheads="1"/>
          </p:cNvSpPr>
          <p:nvPr/>
        </p:nvSpPr>
        <p:spPr bwMode="auto">
          <a:xfrm>
            <a:off x="4788112" y="5365033"/>
            <a:ext cx="35723" cy="26794"/>
          </a:xfrm>
          <a:custGeom>
            <a:avLst/>
            <a:gdLst>
              <a:gd name="T0" fmla="*/ 140 w 141"/>
              <a:gd name="T1" fmla="*/ 70 h 141"/>
              <a:gd name="T2" fmla="*/ 0 w 141"/>
              <a:gd name="T3" fmla="*/ 140 h 141"/>
              <a:gd name="T4" fmla="*/ 0 w 141"/>
              <a:gd name="T5" fmla="*/ 0 h 141"/>
              <a:gd name="T6" fmla="*/ 140 w 141"/>
              <a:gd name="T7" fmla="*/ 7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" h="141">
                <a:moveTo>
                  <a:pt x="140" y="70"/>
                </a:moveTo>
                <a:lnTo>
                  <a:pt x="0" y="140"/>
                </a:lnTo>
                <a:lnTo>
                  <a:pt x="0" y="0"/>
                </a:lnTo>
                <a:lnTo>
                  <a:pt x="140" y="7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4" name="Freeform 67"/>
          <p:cNvSpPr>
            <a:spLocks noChangeArrowheads="1"/>
          </p:cNvSpPr>
          <p:nvPr/>
        </p:nvSpPr>
        <p:spPr bwMode="auto">
          <a:xfrm>
            <a:off x="3764415" y="5363359"/>
            <a:ext cx="35723" cy="26794"/>
          </a:xfrm>
          <a:custGeom>
            <a:avLst/>
            <a:gdLst>
              <a:gd name="T0" fmla="*/ 141 w 142"/>
              <a:gd name="T1" fmla="*/ 71 h 141"/>
              <a:gd name="T2" fmla="*/ 0 w 142"/>
              <a:gd name="T3" fmla="*/ 140 h 141"/>
              <a:gd name="T4" fmla="*/ 2 w 142"/>
              <a:gd name="T5" fmla="*/ 0 h 141"/>
              <a:gd name="T6" fmla="*/ 141 w 142"/>
              <a:gd name="T7" fmla="*/ 7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" h="141">
                <a:moveTo>
                  <a:pt x="141" y="71"/>
                </a:moveTo>
                <a:lnTo>
                  <a:pt x="0" y="140"/>
                </a:lnTo>
                <a:lnTo>
                  <a:pt x="2" y="0"/>
                </a:lnTo>
                <a:lnTo>
                  <a:pt x="141" y="71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5" name="Freeform 68"/>
          <p:cNvSpPr>
            <a:spLocks noChangeArrowheads="1"/>
          </p:cNvSpPr>
          <p:nvPr/>
        </p:nvSpPr>
        <p:spPr bwMode="auto">
          <a:xfrm>
            <a:off x="7624737" y="5344113"/>
            <a:ext cx="596129" cy="66983"/>
          </a:xfrm>
          <a:custGeom>
            <a:avLst/>
            <a:gdLst>
              <a:gd name="T0" fmla="*/ 1176 w 2353"/>
              <a:gd name="T1" fmla="*/ 350 h 351"/>
              <a:gd name="T2" fmla="*/ 0 w 2353"/>
              <a:gd name="T3" fmla="*/ 350 h 351"/>
              <a:gd name="T4" fmla="*/ 0 w 2353"/>
              <a:gd name="T5" fmla="*/ 0 h 351"/>
              <a:gd name="T6" fmla="*/ 2352 w 2353"/>
              <a:gd name="T7" fmla="*/ 0 h 351"/>
              <a:gd name="T8" fmla="*/ 2352 w 2353"/>
              <a:gd name="T9" fmla="*/ 350 h 351"/>
              <a:gd name="T10" fmla="*/ 1176 w 2353"/>
              <a:gd name="T11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3" h="351">
                <a:moveTo>
                  <a:pt x="1176" y="350"/>
                </a:moveTo>
                <a:lnTo>
                  <a:pt x="0" y="350"/>
                </a:lnTo>
                <a:lnTo>
                  <a:pt x="0" y="0"/>
                </a:lnTo>
                <a:lnTo>
                  <a:pt x="2352" y="0"/>
                </a:lnTo>
                <a:lnTo>
                  <a:pt x="2352" y="350"/>
                </a:lnTo>
                <a:lnTo>
                  <a:pt x="1176" y="350"/>
                </a:lnTo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6" name="Freeform 69"/>
          <p:cNvSpPr>
            <a:spLocks noChangeArrowheads="1"/>
          </p:cNvSpPr>
          <p:nvPr/>
        </p:nvSpPr>
        <p:spPr bwMode="auto">
          <a:xfrm>
            <a:off x="7624753" y="5407736"/>
            <a:ext cx="298065" cy="5024"/>
          </a:xfrm>
          <a:custGeom>
            <a:avLst/>
            <a:gdLst>
              <a:gd name="T0" fmla="*/ 1176 w 1177"/>
              <a:gd name="T1" fmla="*/ 26 h 27"/>
              <a:gd name="T2" fmla="*/ 0 w 1177"/>
              <a:gd name="T3" fmla="*/ 26 h 27"/>
              <a:gd name="T4" fmla="*/ 0 w 1177"/>
              <a:gd name="T5" fmla="*/ 13 h 27"/>
              <a:gd name="T6" fmla="*/ 0 w 1177"/>
              <a:gd name="T7" fmla="*/ 0 h 27"/>
              <a:gd name="T8" fmla="*/ 1176 w 1177"/>
              <a:gd name="T9" fmla="*/ 0 h 27"/>
              <a:gd name="T10" fmla="*/ 1176 w 1177"/>
              <a:gd name="T11" fmla="*/ 13 h 27"/>
              <a:gd name="T12" fmla="*/ 1176 w 1177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7" h="27">
                <a:moveTo>
                  <a:pt x="1176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1176" y="0"/>
                </a:lnTo>
                <a:lnTo>
                  <a:pt x="1176" y="13"/>
                </a:lnTo>
                <a:lnTo>
                  <a:pt x="1176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7" name="Freeform 70"/>
          <p:cNvSpPr>
            <a:spLocks noChangeArrowheads="1"/>
          </p:cNvSpPr>
          <p:nvPr/>
        </p:nvSpPr>
        <p:spPr bwMode="auto">
          <a:xfrm>
            <a:off x="7622507" y="5410258"/>
            <a:ext cx="3349" cy="2513"/>
          </a:xfrm>
          <a:custGeom>
            <a:avLst/>
            <a:gdLst>
              <a:gd name="T0" fmla="*/ 0 w 14"/>
              <a:gd name="T1" fmla="*/ 0 h 14"/>
              <a:gd name="T2" fmla="*/ 13 w 14"/>
              <a:gd name="T3" fmla="*/ 0 h 14"/>
              <a:gd name="T4" fmla="*/ 13 w 14"/>
              <a:gd name="T5" fmla="*/ 13 h 14"/>
              <a:gd name="T6" fmla="*/ 0 w 14"/>
              <a:gd name="T7" fmla="*/ 13 h 14"/>
              <a:gd name="T8" fmla="*/ 0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0"/>
                </a:move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8" name="Freeform 71"/>
          <p:cNvSpPr>
            <a:spLocks noChangeArrowheads="1"/>
          </p:cNvSpPr>
          <p:nvPr/>
        </p:nvSpPr>
        <p:spPr bwMode="auto">
          <a:xfrm>
            <a:off x="7622501" y="5344113"/>
            <a:ext cx="6698" cy="66983"/>
          </a:xfrm>
          <a:custGeom>
            <a:avLst/>
            <a:gdLst>
              <a:gd name="T0" fmla="*/ 0 w 27"/>
              <a:gd name="T1" fmla="*/ 350 h 351"/>
              <a:gd name="T2" fmla="*/ 0 w 27"/>
              <a:gd name="T3" fmla="*/ 0 h 351"/>
              <a:gd name="T4" fmla="*/ 13 w 27"/>
              <a:gd name="T5" fmla="*/ 0 h 351"/>
              <a:gd name="T6" fmla="*/ 26 w 27"/>
              <a:gd name="T7" fmla="*/ 0 h 351"/>
              <a:gd name="T8" fmla="*/ 26 w 27"/>
              <a:gd name="T9" fmla="*/ 350 h 351"/>
              <a:gd name="T10" fmla="*/ 13 w 27"/>
              <a:gd name="T11" fmla="*/ 350 h 351"/>
              <a:gd name="T12" fmla="*/ 0 w 27"/>
              <a:gd name="T13" fmla="*/ 35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1">
                <a:moveTo>
                  <a:pt x="0" y="350"/>
                </a:move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  <a:lnTo>
                  <a:pt x="26" y="350"/>
                </a:lnTo>
                <a:lnTo>
                  <a:pt x="13" y="350"/>
                </a:lnTo>
                <a:lnTo>
                  <a:pt x="0" y="35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9" name="Freeform 72"/>
          <p:cNvSpPr>
            <a:spLocks noChangeArrowheads="1"/>
          </p:cNvSpPr>
          <p:nvPr/>
        </p:nvSpPr>
        <p:spPr bwMode="auto">
          <a:xfrm>
            <a:off x="7622507" y="5341600"/>
            <a:ext cx="3349" cy="2513"/>
          </a:xfrm>
          <a:custGeom>
            <a:avLst/>
            <a:gdLst>
              <a:gd name="T0" fmla="*/ 13 w 14"/>
              <a:gd name="T1" fmla="*/ 0 h 14"/>
              <a:gd name="T2" fmla="*/ 13 w 14"/>
              <a:gd name="T3" fmla="*/ 13 h 14"/>
              <a:gd name="T4" fmla="*/ 0 w 14"/>
              <a:gd name="T5" fmla="*/ 13 h 14"/>
              <a:gd name="T6" fmla="*/ 0 w 14"/>
              <a:gd name="T7" fmla="*/ 0 h 14"/>
              <a:gd name="T8" fmla="*/ 13 w 14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0"/>
                </a:moveTo>
                <a:lnTo>
                  <a:pt x="13" y="13"/>
                </a:ln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0" name="Freeform 73"/>
          <p:cNvSpPr>
            <a:spLocks noChangeArrowheads="1"/>
          </p:cNvSpPr>
          <p:nvPr/>
        </p:nvSpPr>
        <p:spPr bwMode="auto">
          <a:xfrm>
            <a:off x="7624737" y="5341589"/>
            <a:ext cx="596129" cy="5024"/>
          </a:xfrm>
          <a:custGeom>
            <a:avLst/>
            <a:gdLst>
              <a:gd name="T0" fmla="*/ 0 w 2353"/>
              <a:gd name="T1" fmla="*/ 0 h 27"/>
              <a:gd name="T2" fmla="*/ 2352 w 2353"/>
              <a:gd name="T3" fmla="*/ 0 h 27"/>
              <a:gd name="T4" fmla="*/ 2352 w 2353"/>
              <a:gd name="T5" fmla="*/ 13 h 27"/>
              <a:gd name="T6" fmla="*/ 2352 w 2353"/>
              <a:gd name="T7" fmla="*/ 26 h 27"/>
              <a:gd name="T8" fmla="*/ 0 w 2353"/>
              <a:gd name="T9" fmla="*/ 26 h 27"/>
              <a:gd name="T10" fmla="*/ 0 w 2353"/>
              <a:gd name="T11" fmla="*/ 13 h 27"/>
              <a:gd name="T12" fmla="*/ 0 w 2353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3" h="27">
                <a:moveTo>
                  <a:pt x="0" y="0"/>
                </a:moveTo>
                <a:lnTo>
                  <a:pt x="2352" y="0"/>
                </a:lnTo>
                <a:lnTo>
                  <a:pt x="2352" y="13"/>
                </a:lnTo>
                <a:lnTo>
                  <a:pt x="2352" y="26"/>
                </a:ln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1" name="Freeform 74"/>
          <p:cNvSpPr>
            <a:spLocks noChangeArrowheads="1"/>
          </p:cNvSpPr>
          <p:nvPr/>
        </p:nvSpPr>
        <p:spPr bwMode="auto">
          <a:xfrm>
            <a:off x="8220885" y="5341599"/>
            <a:ext cx="3349" cy="2513"/>
          </a:xfrm>
          <a:custGeom>
            <a:avLst/>
            <a:gdLst>
              <a:gd name="T0" fmla="*/ 13 w 14"/>
              <a:gd name="T1" fmla="*/ 13 h 14"/>
              <a:gd name="T2" fmla="*/ 0 w 14"/>
              <a:gd name="T3" fmla="*/ 13 h 14"/>
              <a:gd name="T4" fmla="*/ 0 w 14"/>
              <a:gd name="T5" fmla="*/ 0 h 14"/>
              <a:gd name="T6" fmla="*/ 13 w 14"/>
              <a:gd name="T7" fmla="*/ 0 h 14"/>
              <a:gd name="T8" fmla="*/ 13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13"/>
                </a:moveTo>
                <a:lnTo>
                  <a:pt x="0" y="13"/>
                </a:ln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2" name="Freeform 75"/>
          <p:cNvSpPr>
            <a:spLocks noChangeArrowheads="1"/>
          </p:cNvSpPr>
          <p:nvPr/>
        </p:nvSpPr>
        <p:spPr bwMode="auto">
          <a:xfrm>
            <a:off x="8217514" y="5344112"/>
            <a:ext cx="6698" cy="66983"/>
          </a:xfrm>
          <a:custGeom>
            <a:avLst/>
            <a:gdLst>
              <a:gd name="T0" fmla="*/ 26 w 27"/>
              <a:gd name="T1" fmla="*/ 0 h 351"/>
              <a:gd name="T2" fmla="*/ 26 w 27"/>
              <a:gd name="T3" fmla="*/ 350 h 351"/>
              <a:gd name="T4" fmla="*/ 13 w 27"/>
              <a:gd name="T5" fmla="*/ 350 h 351"/>
              <a:gd name="T6" fmla="*/ 0 w 27"/>
              <a:gd name="T7" fmla="*/ 350 h 351"/>
              <a:gd name="T8" fmla="*/ 0 w 27"/>
              <a:gd name="T9" fmla="*/ 0 h 351"/>
              <a:gd name="T10" fmla="*/ 13 w 27"/>
              <a:gd name="T11" fmla="*/ 0 h 351"/>
              <a:gd name="T12" fmla="*/ 26 w 27"/>
              <a:gd name="T1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1">
                <a:moveTo>
                  <a:pt x="26" y="0"/>
                </a:moveTo>
                <a:lnTo>
                  <a:pt x="26" y="350"/>
                </a:lnTo>
                <a:lnTo>
                  <a:pt x="13" y="350"/>
                </a:lnTo>
                <a:lnTo>
                  <a:pt x="0" y="350"/>
                </a:lnTo>
                <a:lnTo>
                  <a:pt x="0" y="0"/>
                </a:lnTo>
                <a:lnTo>
                  <a:pt x="13" y="0"/>
                </a:lnTo>
                <a:lnTo>
                  <a:pt x="26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3" name="Freeform 76"/>
          <p:cNvSpPr>
            <a:spLocks noChangeArrowheads="1"/>
          </p:cNvSpPr>
          <p:nvPr/>
        </p:nvSpPr>
        <p:spPr bwMode="auto">
          <a:xfrm>
            <a:off x="8220885" y="5410257"/>
            <a:ext cx="3349" cy="2513"/>
          </a:xfrm>
          <a:custGeom>
            <a:avLst/>
            <a:gdLst>
              <a:gd name="T0" fmla="*/ 0 w 14"/>
              <a:gd name="T1" fmla="*/ 13 h 14"/>
              <a:gd name="T2" fmla="*/ 0 w 14"/>
              <a:gd name="T3" fmla="*/ 0 h 14"/>
              <a:gd name="T4" fmla="*/ 13 w 14"/>
              <a:gd name="T5" fmla="*/ 0 h 14"/>
              <a:gd name="T6" fmla="*/ 13 w 14"/>
              <a:gd name="T7" fmla="*/ 13 h 14"/>
              <a:gd name="T8" fmla="*/ 0 w 14"/>
              <a:gd name="T9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0" y="13"/>
                </a:moveTo>
                <a:lnTo>
                  <a:pt x="0" y="0"/>
                </a:lnTo>
                <a:lnTo>
                  <a:pt x="13" y="0"/>
                </a:lnTo>
                <a:lnTo>
                  <a:pt x="13" y="13"/>
                </a:lnTo>
                <a:lnTo>
                  <a:pt x="0" y="1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4" name="Freeform 77"/>
          <p:cNvSpPr>
            <a:spLocks noChangeArrowheads="1"/>
          </p:cNvSpPr>
          <p:nvPr/>
        </p:nvSpPr>
        <p:spPr bwMode="auto">
          <a:xfrm>
            <a:off x="7922798" y="5407736"/>
            <a:ext cx="298064" cy="5024"/>
          </a:xfrm>
          <a:custGeom>
            <a:avLst/>
            <a:gdLst>
              <a:gd name="T0" fmla="*/ 1176 w 1177"/>
              <a:gd name="T1" fmla="*/ 26 h 27"/>
              <a:gd name="T2" fmla="*/ 0 w 1177"/>
              <a:gd name="T3" fmla="*/ 26 h 27"/>
              <a:gd name="T4" fmla="*/ 0 w 1177"/>
              <a:gd name="T5" fmla="*/ 13 h 27"/>
              <a:gd name="T6" fmla="*/ 0 w 1177"/>
              <a:gd name="T7" fmla="*/ 0 h 27"/>
              <a:gd name="T8" fmla="*/ 1176 w 1177"/>
              <a:gd name="T9" fmla="*/ 0 h 27"/>
              <a:gd name="T10" fmla="*/ 1176 w 1177"/>
              <a:gd name="T11" fmla="*/ 13 h 27"/>
              <a:gd name="T12" fmla="*/ 1176 w 1177"/>
              <a:gd name="T13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7" h="27">
                <a:moveTo>
                  <a:pt x="1176" y="26"/>
                </a:moveTo>
                <a:lnTo>
                  <a:pt x="0" y="26"/>
                </a:lnTo>
                <a:lnTo>
                  <a:pt x="0" y="13"/>
                </a:lnTo>
                <a:lnTo>
                  <a:pt x="0" y="0"/>
                </a:lnTo>
                <a:lnTo>
                  <a:pt x="1176" y="0"/>
                </a:lnTo>
                <a:lnTo>
                  <a:pt x="1176" y="13"/>
                </a:lnTo>
                <a:lnTo>
                  <a:pt x="1176" y="26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5" name="Freeform 78"/>
          <p:cNvSpPr>
            <a:spLocks noChangeArrowheads="1"/>
          </p:cNvSpPr>
          <p:nvPr/>
        </p:nvSpPr>
        <p:spPr bwMode="auto">
          <a:xfrm>
            <a:off x="7589033" y="5362522"/>
            <a:ext cx="35723" cy="26794"/>
          </a:xfrm>
          <a:custGeom>
            <a:avLst/>
            <a:gdLst>
              <a:gd name="T0" fmla="*/ 142 w 143"/>
              <a:gd name="T1" fmla="*/ 74 h 141"/>
              <a:gd name="T2" fmla="*/ 0 w 143"/>
              <a:gd name="T3" fmla="*/ 140 h 141"/>
              <a:gd name="T4" fmla="*/ 4 w 143"/>
              <a:gd name="T5" fmla="*/ 0 h 141"/>
              <a:gd name="T6" fmla="*/ 142 w 143"/>
              <a:gd name="T7" fmla="*/ 7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" h="141">
                <a:moveTo>
                  <a:pt x="142" y="74"/>
                </a:moveTo>
                <a:lnTo>
                  <a:pt x="0" y="140"/>
                </a:lnTo>
                <a:lnTo>
                  <a:pt x="4" y="0"/>
                </a:lnTo>
                <a:lnTo>
                  <a:pt x="142" y="74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6" name="Freeform 79"/>
          <p:cNvSpPr>
            <a:spLocks noChangeArrowheads="1"/>
          </p:cNvSpPr>
          <p:nvPr/>
        </p:nvSpPr>
        <p:spPr bwMode="auto">
          <a:xfrm>
            <a:off x="1949225" y="4845910"/>
            <a:ext cx="1350780" cy="308962"/>
          </a:xfrm>
          <a:custGeom>
            <a:avLst/>
            <a:gdLst>
              <a:gd name="T0" fmla="*/ 5336 w 5337"/>
              <a:gd name="T1" fmla="*/ 25 h 1629"/>
              <a:gd name="T2" fmla="*/ 7 w 5337"/>
              <a:gd name="T3" fmla="*/ 1628 h 1629"/>
              <a:gd name="T4" fmla="*/ 3 w 5337"/>
              <a:gd name="T5" fmla="*/ 1616 h 1629"/>
              <a:gd name="T6" fmla="*/ 0 w 5337"/>
              <a:gd name="T7" fmla="*/ 1603 h 1629"/>
              <a:gd name="T8" fmla="*/ 5328 w 5337"/>
              <a:gd name="T9" fmla="*/ 0 h 1629"/>
              <a:gd name="T10" fmla="*/ 5332 w 5337"/>
              <a:gd name="T11" fmla="*/ 13 h 1629"/>
              <a:gd name="T12" fmla="*/ 5336 w 5337"/>
              <a:gd name="T13" fmla="*/ 25 h 1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37" h="1629">
                <a:moveTo>
                  <a:pt x="5336" y="25"/>
                </a:moveTo>
                <a:lnTo>
                  <a:pt x="7" y="1628"/>
                </a:lnTo>
                <a:lnTo>
                  <a:pt x="3" y="1616"/>
                </a:lnTo>
                <a:lnTo>
                  <a:pt x="0" y="1603"/>
                </a:lnTo>
                <a:lnTo>
                  <a:pt x="5328" y="0"/>
                </a:lnTo>
                <a:lnTo>
                  <a:pt x="5332" y="13"/>
                </a:lnTo>
                <a:lnTo>
                  <a:pt x="5336" y="25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7" name="Freeform 80"/>
          <p:cNvSpPr>
            <a:spLocks noChangeArrowheads="1"/>
          </p:cNvSpPr>
          <p:nvPr/>
        </p:nvSpPr>
        <p:spPr bwMode="auto">
          <a:xfrm>
            <a:off x="2137900" y="4856795"/>
            <a:ext cx="1205655" cy="298914"/>
          </a:xfrm>
          <a:custGeom>
            <a:avLst/>
            <a:gdLst>
              <a:gd name="T0" fmla="*/ 4761 w 4762"/>
              <a:gd name="T1" fmla="*/ 25 h 1573"/>
              <a:gd name="T2" fmla="*/ 8 w 4762"/>
              <a:gd name="T3" fmla="*/ 1572 h 1573"/>
              <a:gd name="T4" fmla="*/ 4 w 4762"/>
              <a:gd name="T5" fmla="*/ 1560 h 1573"/>
              <a:gd name="T6" fmla="*/ 0 w 4762"/>
              <a:gd name="T7" fmla="*/ 1548 h 1573"/>
              <a:gd name="T8" fmla="*/ 4753 w 4762"/>
              <a:gd name="T9" fmla="*/ 0 h 1573"/>
              <a:gd name="T10" fmla="*/ 4757 w 4762"/>
              <a:gd name="T11" fmla="*/ 12 h 1573"/>
              <a:gd name="T12" fmla="*/ 4761 w 4762"/>
              <a:gd name="T13" fmla="*/ 25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62" h="1573">
                <a:moveTo>
                  <a:pt x="4761" y="25"/>
                </a:moveTo>
                <a:lnTo>
                  <a:pt x="8" y="1572"/>
                </a:lnTo>
                <a:lnTo>
                  <a:pt x="4" y="1560"/>
                </a:lnTo>
                <a:lnTo>
                  <a:pt x="0" y="1548"/>
                </a:lnTo>
                <a:lnTo>
                  <a:pt x="4753" y="0"/>
                </a:lnTo>
                <a:lnTo>
                  <a:pt x="4757" y="12"/>
                </a:lnTo>
                <a:lnTo>
                  <a:pt x="4761" y="25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8" name="Freeform 81"/>
          <p:cNvSpPr>
            <a:spLocks noChangeArrowheads="1"/>
          </p:cNvSpPr>
          <p:nvPr/>
        </p:nvSpPr>
        <p:spPr bwMode="auto">
          <a:xfrm>
            <a:off x="2412509" y="4856807"/>
            <a:ext cx="946662" cy="288029"/>
          </a:xfrm>
          <a:custGeom>
            <a:avLst/>
            <a:gdLst>
              <a:gd name="T0" fmla="*/ 3740 w 3741"/>
              <a:gd name="T1" fmla="*/ 24 h 1516"/>
              <a:gd name="T2" fmla="*/ 9 w 3741"/>
              <a:gd name="T3" fmla="*/ 1515 h 1516"/>
              <a:gd name="T4" fmla="*/ 4 w 3741"/>
              <a:gd name="T5" fmla="*/ 1503 h 1516"/>
              <a:gd name="T6" fmla="*/ 0 w 3741"/>
              <a:gd name="T7" fmla="*/ 1491 h 1516"/>
              <a:gd name="T8" fmla="*/ 3730 w 3741"/>
              <a:gd name="T9" fmla="*/ 0 h 1516"/>
              <a:gd name="T10" fmla="*/ 3735 w 3741"/>
              <a:gd name="T11" fmla="*/ 12 h 1516"/>
              <a:gd name="T12" fmla="*/ 3740 w 3741"/>
              <a:gd name="T13" fmla="*/ 24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1" h="1516">
                <a:moveTo>
                  <a:pt x="3740" y="24"/>
                </a:moveTo>
                <a:lnTo>
                  <a:pt x="9" y="1515"/>
                </a:lnTo>
                <a:lnTo>
                  <a:pt x="4" y="1503"/>
                </a:lnTo>
                <a:lnTo>
                  <a:pt x="0" y="1491"/>
                </a:lnTo>
                <a:lnTo>
                  <a:pt x="3730" y="0"/>
                </a:lnTo>
                <a:lnTo>
                  <a:pt x="3735" y="12"/>
                </a:lnTo>
                <a:lnTo>
                  <a:pt x="3740" y="24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79" name="Freeform 82"/>
          <p:cNvSpPr>
            <a:spLocks noChangeArrowheads="1"/>
          </p:cNvSpPr>
          <p:nvPr/>
        </p:nvSpPr>
        <p:spPr bwMode="auto">
          <a:xfrm>
            <a:off x="2573265" y="4856797"/>
            <a:ext cx="801537" cy="308962"/>
          </a:xfrm>
          <a:custGeom>
            <a:avLst/>
            <a:gdLst>
              <a:gd name="T0" fmla="*/ 3165 w 3166"/>
              <a:gd name="T1" fmla="*/ 23 h 1627"/>
              <a:gd name="T2" fmla="*/ 12 w 3166"/>
              <a:gd name="T3" fmla="*/ 1626 h 1627"/>
              <a:gd name="T4" fmla="*/ 6 w 3166"/>
              <a:gd name="T5" fmla="*/ 1614 h 1627"/>
              <a:gd name="T6" fmla="*/ 0 w 3166"/>
              <a:gd name="T7" fmla="*/ 1603 h 1627"/>
              <a:gd name="T8" fmla="*/ 3153 w 3166"/>
              <a:gd name="T9" fmla="*/ 0 h 1627"/>
              <a:gd name="T10" fmla="*/ 3159 w 3166"/>
              <a:gd name="T11" fmla="*/ 11 h 1627"/>
              <a:gd name="T12" fmla="*/ 3165 w 3166"/>
              <a:gd name="T13" fmla="*/ 23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6" h="1627">
                <a:moveTo>
                  <a:pt x="3165" y="23"/>
                </a:moveTo>
                <a:lnTo>
                  <a:pt x="12" y="1626"/>
                </a:lnTo>
                <a:lnTo>
                  <a:pt x="6" y="1614"/>
                </a:lnTo>
                <a:lnTo>
                  <a:pt x="0" y="1603"/>
                </a:lnTo>
                <a:lnTo>
                  <a:pt x="3153" y="0"/>
                </a:lnTo>
                <a:lnTo>
                  <a:pt x="3159" y="11"/>
                </a:lnTo>
                <a:lnTo>
                  <a:pt x="3165" y="23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80" name="Freeform 83"/>
          <p:cNvSpPr>
            <a:spLocks noChangeArrowheads="1"/>
          </p:cNvSpPr>
          <p:nvPr/>
        </p:nvSpPr>
        <p:spPr bwMode="auto">
          <a:xfrm>
            <a:off x="3093495" y="4857632"/>
            <a:ext cx="282435" cy="296402"/>
          </a:xfrm>
          <a:custGeom>
            <a:avLst/>
            <a:gdLst>
              <a:gd name="T0" fmla="*/ 1113 w 1114"/>
              <a:gd name="T1" fmla="*/ 15 h 1563"/>
              <a:gd name="T2" fmla="*/ 21 w 1114"/>
              <a:gd name="T3" fmla="*/ 1562 h 1563"/>
              <a:gd name="T4" fmla="*/ 11 w 1114"/>
              <a:gd name="T5" fmla="*/ 1555 h 1563"/>
              <a:gd name="T6" fmla="*/ 0 w 1114"/>
              <a:gd name="T7" fmla="*/ 1547 h 1563"/>
              <a:gd name="T8" fmla="*/ 1092 w 1114"/>
              <a:gd name="T9" fmla="*/ 0 h 1563"/>
              <a:gd name="T10" fmla="*/ 1103 w 1114"/>
              <a:gd name="T11" fmla="*/ 7 h 1563"/>
              <a:gd name="T12" fmla="*/ 1113 w 1114"/>
              <a:gd name="T13" fmla="*/ 15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4" h="1563">
                <a:moveTo>
                  <a:pt x="1113" y="15"/>
                </a:moveTo>
                <a:lnTo>
                  <a:pt x="21" y="1562"/>
                </a:lnTo>
                <a:lnTo>
                  <a:pt x="11" y="1555"/>
                </a:lnTo>
                <a:lnTo>
                  <a:pt x="0" y="1547"/>
                </a:lnTo>
                <a:lnTo>
                  <a:pt x="1092" y="0"/>
                </a:lnTo>
                <a:lnTo>
                  <a:pt x="1103" y="7"/>
                </a:lnTo>
                <a:lnTo>
                  <a:pt x="1113" y="15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81" name="Freeform 84"/>
          <p:cNvSpPr>
            <a:spLocks noChangeArrowheads="1"/>
          </p:cNvSpPr>
          <p:nvPr/>
        </p:nvSpPr>
        <p:spPr bwMode="auto">
          <a:xfrm>
            <a:off x="3370342" y="4846760"/>
            <a:ext cx="454353" cy="297239"/>
          </a:xfrm>
          <a:custGeom>
            <a:avLst/>
            <a:gdLst>
              <a:gd name="T0" fmla="*/ 17 w 1793"/>
              <a:gd name="T1" fmla="*/ 0 h 1567"/>
              <a:gd name="T2" fmla="*/ 1792 w 1793"/>
              <a:gd name="T3" fmla="*/ 1546 h 1567"/>
              <a:gd name="T4" fmla="*/ 1784 w 1793"/>
              <a:gd name="T5" fmla="*/ 1556 h 1567"/>
              <a:gd name="T6" fmla="*/ 1775 w 1793"/>
              <a:gd name="T7" fmla="*/ 1566 h 1567"/>
              <a:gd name="T8" fmla="*/ 0 w 1793"/>
              <a:gd name="T9" fmla="*/ 20 h 1567"/>
              <a:gd name="T10" fmla="*/ 9 w 1793"/>
              <a:gd name="T11" fmla="*/ 10 h 1567"/>
              <a:gd name="T12" fmla="*/ 17 w 1793"/>
              <a:gd name="T13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3" h="1567">
                <a:moveTo>
                  <a:pt x="17" y="0"/>
                </a:moveTo>
                <a:lnTo>
                  <a:pt x="1792" y="1546"/>
                </a:lnTo>
                <a:lnTo>
                  <a:pt x="1784" y="1556"/>
                </a:lnTo>
                <a:lnTo>
                  <a:pt x="1775" y="1566"/>
                </a:lnTo>
                <a:lnTo>
                  <a:pt x="0" y="20"/>
                </a:lnTo>
                <a:lnTo>
                  <a:pt x="9" y="10"/>
                </a:lnTo>
                <a:lnTo>
                  <a:pt x="17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82" name="Freeform 85"/>
          <p:cNvSpPr>
            <a:spLocks noChangeArrowheads="1"/>
          </p:cNvSpPr>
          <p:nvPr/>
        </p:nvSpPr>
        <p:spPr bwMode="auto">
          <a:xfrm>
            <a:off x="3385986" y="4845922"/>
            <a:ext cx="1441182" cy="360860"/>
          </a:xfrm>
          <a:custGeom>
            <a:avLst/>
            <a:gdLst>
              <a:gd name="T0" fmla="*/ 8 w 5396"/>
              <a:gd name="T1" fmla="*/ 0 h 1685"/>
              <a:gd name="T2" fmla="*/ 5395 w 5396"/>
              <a:gd name="T3" fmla="*/ 1659 h 1685"/>
              <a:gd name="T4" fmla="*/ 5391 w 5396"/>
              <a:gd name="T5" fmla="*/ 1671 h 1685"/>
              <a:gd name="T6" fmla="*/ 5387 w 5396"/>
              <a:gd name="T7" fmla="*/ 1684 h 1685"/>
              <a:gd name="T8" fmla="*/ 0 w 5396"/>
              <a:gd name="T9" fmla="*/ 25 h 1685"/>
              <a:gd name="T10" fmla="*/ 4 w 5396"/>
              <a:gd name="T11" fmla="*/ 13 h 1685"/>
              <a:gd name="T12" fmla="*/ 8 w 5396"/>
              <a:gd name="T13" fmla="*/ 0 h 1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96" h="1685">
                <a:moveTo>
                  <a:pt x="8" y="0"/>
                </a:moveTo>
                <a:lnTo>
                  <a:pt x="5395" y="1659"/>
                </a:lnTo>
                <a:lnTo>
                  <a:pt x="5391" y="1671"/>
                </a:lnTo>
                <a:lnTo>
                  <a:pt x="5387" y="1684"/>
                </a:lnTo>
                <a:lnTo>
                  <a:pt x="0" y="25"/>
                </a:lnTo>
                <a:lnTo>
                  <a:pt x="4" y="13"/>
                </a:lnTo>
                <a:lnTo>
                  <a:pt x="8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83" name="Freeform 86"/>
          <p:cNvSpPr>
            <a:spLocks noChangeArrowheads="1"/>
          </p:cNvSpPr>
          <p:nvPr/>
        </p:nvSpPr>
        <p:spPr bwMode="auto">
          <a:xfrm>
            <a:off x="3415010" y="4835875"/>
            <a:ext cx="3630361" cy="364223"/>
          </a:xfrm>
          <a:custGeom>
            <a:avLst/>
            <a:gdLst>
              <a:gd name="T0" fmla="*/ 4 w 14339"/>
              <a:gd name="T1" fmla="*/ 0 h 1918"/>
              <a:gd name="T2" fmla="*/ 14338 w 14339"/>
              <a:gd name="T3" fmla="*/ 1891 h 1918"/>
              <a:gd name="T4" fmla="*/ 14336 w 14339"/>
              <a:gd name="T5" fmla="*/ 1904 h 1918"/>
              <a:gd name="T6" fmla="*/ 14335 w 14339"/>
              <a:gd name="T7" fmla="*/ 1917 h 1918"/>
              <a:gd name="T8" fmla="*/ 0 w 14339"/>
              <a:gd name="T9" fmla="*/ 25 h 1918"/>
              <a:gd name="T10" fmla="*/ 2 w 14339"/>
              <a:gd name="T11" fmla="*/ 12 h 1918"/>
              <a:gd name="T12" fmla="*/ 4 w 14339"/>
              <a:gd name="T13" fmla="*/ 0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39" h="1918">
                <a:moveTo>
                  <a:pt x="4" y="0"/>
                </a:moveTo>
                <a:lnTo>
                  <a:pt x="14338" y="1891"/>
                </a:lnTo>
                <a:lnTo>
                  <a:pt x="14336" y="1904"/>
                </a:lnTo>
                <a:lnTo>
                  <a:pt x="14335" y="1917"/>
                </a:lnTo>
                <a:lnTo>
                  <a:pt x="0" y="25"/>
                </a:lnTo>
                <a:lnTo>
                  <a:pt x="2" y="12"/>
                </a:lnTo>
                <a:lnTo>
                  <a:pt x="4" y="0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84" name="Text Box 87"/>
          <p:cNvSpPr txBox="1">
            <a:spLocks noChangeArrowheads="1"/>
          </p:cNvSpPr>
          <p:nvPr/>
        </p:nvSpPr>
        <p:spPr bwMode="auto">
          <a:xfrm>
            <a:off x="4655250" y="4795675"/>
            <a:ext cx="136194" cy="14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1644" rIns="63288" bIns="3164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>
                <a:latin typeface="Arial" charset="0"/>
                <a:cs typeface="Arial" charset="0"/>
              </a:rPr>
              <a:t>LD</a:t>
            </a:r>
          </a:p>
        </p:txBody>
      </p:sp>
      <p:grpSp>
        <p:nvGrpSpPr>
          <p:cNvPr id="85" name="Group 88"/>
          <p:cNvGrpSpPr>
            <a:grpSpLocks/>
          </p:cNvGrpSpPr>
          <p:nvPr/>
        </p:nvGrpSpPr>
        <p:grpSpPr bwMode="auto">
          <a:xfrm>
            <a:off x="2358926" y="5267045"/>
            <a:ext cx="1130860" cy="620435"/>
            <a:chOff x="2329" y="4975"/>
            <a:chExt cx="1013" cy="741"/>
          </a:xfrm>
        </p:grpSpPr>
        <p:sp>
          <p:nvSpPr>
            <p:cNvPr id="86" name="Line 89"/>
            <p:cNvSpPr>
              <a:spLocks noChangeShapeType="1"/>
            </p:cNvSpPr>
            <p:nvPr/>
          </p:nvSpPr>
          <p:spPr bwMode="auto">
            <a:xfrm flipV="1">
              <a:off x="2500" y="4975"/>
              <a:ext cx="1" cy="30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87" name="Text Box 90"/>
            <p:cNvSpPr txBox="1">
              <a:spLocks noChangeArrowheads="1"/>
            </p:cNvSpPr>
            <p:nvPr/>
          </p:nvSpPr>
          <p:spPr bwMode="auto">
            <a:xfrm>
              <a:off x="2329" y="5236"/>
              <a:ext cx="1013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Arial Unicode M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>
                <a:defRPr/>
              </a:pPr>
              <a:r>
                <a:rPr lang="en-GB" sz="1000">
                  <a:latin typeface="Arial" charset="0"/>
                </a:rPr>
                <a:t>promoter </a:t>
              </a:r>
            </a:p>
            <a:p>
              <a:pPr eaLnBrk="1" hangingPunct="1">
                <a:defRPr/>
              </a:pPr>
              <a:r>
                <a:rPr lang="en-GB" sz="1000">
                  <a:latin typeface="Arial" charset="0"/>
                </a:rPr>
                <a:t>SNPs for gene A</a:t>
              </a:r>
            </a:p>
          </p:txBody>
        </p:sp>
      </p:grpSp>
      <p:grpSp>
        <p:nvGrpSpPr>
          <p:cNvPr id="88" name="Group 91"/>
          <p:cNvGrpSpPr>
            <a:grpSpLocks/>
          </p:cNvGrpSpPr>
          <p:nvPr/>
        </p:nvGrpSpPr>
        <p:grpSpPr bwMode="auto">
          <a:xfrm>
            <a:off x="3638277" y="5272927"/>
            <a:ext cx="1130860" cy="620435"/>
            <a:chOff x="3475" y="4982"/>
            <a:chExt cx="1013" cy="741"/>
          </a:xfrm>
        </p:grpSpPr>
        <p:sp>
          <p:nvSpPr>
            <p:cNvPr id="89" name="Line 92"/>
            <p:cNvSpPr>
              <a:spLocks noChangeShapeType="1"/>
            </p:cNvSpPr>
            <p:nvPr/>
          </p:nvSpPr>
          <p:spPr bwMode="auto">
            <a:xfrm flipV="1">
              <a:off x="3731" y="4982"/>
              <a:ext cx="1" cy="30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90" name="Text Box 93"/>
            <p:cNvSpPr txBox="1">
              <a:spLocks noChangeArrowheads="1"/>
            </p:cNvSpPr>
            <p:nvPr/>
          </p:nvSpPr>
          <p:spPr bwMode="auto">
            <a:xfrm>
              <a:off x="3475" y="5243"/>
              <a:ext cx="1013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Arial Unicode M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>
                <a:defRPr/>
              </a:pPr>
              <a:r>
                <a:rPr lang="en-GB" sz="1000">
                  <a:latin typeface="Arial" charset="0"/>
                </a:rPr>
                <a:t>coding </a:t>
              </a:r>
            </a:p>
            <a:p>
              <a:pPr eaLnBrk="1" hangingPunct="1">
                <a:defRPr/>
              </a:pPr>
              <a:r>
                <a:rPr lang="en-GB" sz="1000">
                  <a:latin typeface="Arial" charset="0"/>
                </a:rPr>
                <a:t>SNPs for gene B</a:t>
              </a:r>
            </a:p>
          </p:txBody>
        </p:sp>
      </p:grpSp>
      <p:grpSp>
        <p:nvGrpSpPr>
          <p:cNvPr id="91" name="Group 94"/>
          <p:cNvGrpSpPr>
            <a:grpSpLocks/>
          </p:cNvGrpSpPr>
          <p:nvPr/>
        </p:nvGrpSpPr>
        <p:grpSpPr bwMode="auto">
          <a:xfrm>
            <a:off x="4749038" y="5267043"/>
            <a:ext cx="1089556" cy="630482"/>
            <a:chOff x="4400" y="4922"/>
            <a:chExt cx="976" cy="753"/>
          </a:xfrm>
        </p:grpSpPr>
        <p:sp>
          <p:nvSpPr>
            <p:cNvPr id="92" name="Line 95"/>
            <p:cNvSpPr>
              <a:spLocks noChangeShapeType="1"/>
            </p:cNvSpPr>
            <p:nvPr/>
          </p:nvSpPr>
          <p:spPr bwMode="auto">
            <a:xfrm flipV="1">
              <a:off x="4528" y="4922"/>
              <a:ext cx="1" cy="30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93" name="Text Box 96"/>
            <p:cNvSpPr txBox="1">
              <a:spLocks noChangeArrowheads="1"/>
            </p:cNvSpPr>
            <p:nvPr/>
          </p:nvSpPr>
          <p:spPr bwMode="auto">
            <a:xfrm>
              <a:off x="4400" y="5195"/>
              <a:ext cx="976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ＭＳ Ｐゴシック" charset="0"/>
                  <a:cs typeface="Arial Unicode M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1200">
                  <a:solidFill>
                    <a:srgbClr val="000000"/>
                  </a:solidFill>
                  <a:latin typeface="Gill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>
                <a:defRPr/>
              </a:pPr>
              <a:endParaRPr lang="en-GB" sz="1000" dirty="0">
                <a:latin typeface="Arial" charset="0"/>
              </a:endParaRPr>
            </a:p>
            <a:p>
              <a:pPr eaLnBrk="1" hangingPunct="1">
                <a:defRPr/>
              </a:pPr>
              <a:r>
                <a:rPr lang="en-GB" sz="1000" dirty="0">
                  <a:latin typeface="Arial" charset="0"/>
                </a:rPr>
                <a:t>SNPs in gene C</a:t>
              </a:r>
            </a:p>
          </p:txBody>
        </p:sp>
      </p:grpSp>
      <p:sp>
        <p:nvSpPr>
          <p:cNvPr id="94" name="Line 97"/>
          <p:cNvSpPr>
            <a:spLocks noChangeShapeType="1"/>
          </p:cNvSpPr>
          <p:nvPr/>
        </p:nvSpPr>
        <p:spPr bwMode="auto">
          <a:xfrm flipV="1">
            <a:off x="7104521" y="5228567"/>
            <a:ext cx="1117" cy="2528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95" name="Text Box 98"/>
          <p:cNvSpPr txBox="1">
            <a:spLocks noChangeArrowheads="1"/>
          </p:cNvSpPr>
          <p:nvPr/>
        </p:nvSpPr>
        <p:spPr bwMode="auto">
          <a:xfrm>
            <a:off x="6418680" y="5447104"/>
            <a:ext cx="906872" cy="37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3288" tIns="32910" rIns="63288" bIns="3291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 algn="r" eaLnBrk="1" hangingPunct="1">
              <a:defRPr/>
            </a:pPr>
            <a:r>
              <a:rPr lang="en-GB" sz="1000">
                <a:latin typeface="Arial" charset="0"/>
              </a:rPr>
              <a:t>SNPs In </a:t>
            </a:r>
          </a:p>
          <a:p>
            <a:pPr algn="r" eaLnBrk="1" hangingPunct="1">
              <a:defRPr/>
            </a:pPr>
            <a:r>
              <a:rPr lang="en-GB" sz="1000">
                <a:latin typeface="Arial" charset="0"/>
              </a:rPr>
              <a:t>Distant genes</a:t>
            </a:r>
          </a:p>
        </p:txBody>
      </p:sp>
      <p:sp>
        <p:nvSpPr>
          <p:cNvPr id="96" name="AutoShape 99"/>
          <p:cNvSpPr>
            <a:spLocks/>
          </p:cNvSpPr>
          <p:nvPr/>
        </p:nvSpPr>
        <p:spPr bwMode="auto">
          <a:xfrm rot="16200000">
            <a:off x="3456052" y="2034021"/>
            <a:ext cx="87079" cy="2800915"/>
          </a:xfrm>
          <a:prstGeom prst="leftBrace">
            <a:avLst>
              <a:gd name="adj1" fmla="val 201042"/>
              <a:gd name="adj2" fmla="val 50000"/>
            </a:avLst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19520" y="4247129"/>
            <a:ext cx="6346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>
                <a:solidFill>
                  <a:srgbClr val="000000"/>
                </a:solidFill>
                <a:cs typeface="Arial Unicode MS" charset="0"/>
              </a:rPr>
              <a:t>Several genes can be mapped to one association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591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design of GWAS is based on information capture via LD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endParaRPr lang="en-US" dirty="0" smtClean="0"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marL="0" indent="0">
              <a:buNone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Although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only Single Nucleotide Polymorphisms (SNP) are </a:t>
            </a:r>
            <a:r>
              <a:rPr lang="en-US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assayed</a:t>
            </a:r>
            <a:r>
              <a:rPr lang="en-US" dirty="0" smtClean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, much </a:t>
            </a:r>
            <a:r>
              <a:rPr lang="en-US" dirty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information about common</a:t>
            </a:r>
          </a:p>
          <a:p>
            <a:pPr marL="380990" indent="-342892">
              <a:buFont typeface="Arial"/>
              <a:buChar char="•"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r>
              <a:rPr lang="en-US" dirty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Variable Number Tandem Repeats (VNTR)</a:t>
            </a:r>
          </a:p>
          <a:p>
            <a:pPr marL="380990" indent="-342892">
              <a:buFont typeface="Arial"/>
              <a:buChar char="•"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Copy Number Polymorphisms (CNPs)</a:t>
            </a:r>
          </a:p>
          <a:p>
            <a:pPr marL="380990" indent="-342892">
              <a:buFont typeface="Arial"/>
              <a:buChar char="•"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r>
              <a:rPr lang="en-US" dirty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Insertion/Deletions (</a:t>
            </a:r>
            <a:r>
              <a:rPr lang="en-US" dirty="0" err="1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Indel</a:t>
            </a:r>
            <a:r>
              <a:rPr lang="en-US" dirty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)</a:t>
            </a:r>
          </a:p>
          <a:p>
            <a:pPr marL="380990" indent="-342892">
              <a:buFont typeface="Arial"/>
              <a:buChar char="•"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r>
              <a:rPr lang="en-US" dirty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Inversions</a:t>
            </a:r>
          </a:p>
          <a:p>
            <a:pPr marL="0" indent="0">
              <a:buNone/>
              <a:tabLst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  <a:tab pos="5524362" algn="l"/>
                <a:tab pos="6438739" algn="l"/>
                <a:tab pos="7353116" algn="l"/>
                <a:tab pos="8267493" algn="l"/>
                <a:tab pos="9181871" algn="l"/>
                <a:tab pos="10096247" algn="l"/>
                <a:tab pos="10375640" algn="l"/>
                <a:tab pos="38099" algn="l"/>
                <a:tab pos="952476" algn="l"/>
                <a:tab pos="1866854" algn="l"/>
                <a:tab pos="2781230" algn="l"/>
                <a:tab pos="3695608" algn="l"/>
                <a:tab pos="4609985" algn="l"/>
              </a:tabLst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is </a:t>
            </a:r>
            <a:r>
              <a:rPr lang="en-US" dirty="0">
                <a:latin typeface="Arial" charset="0"/>
                <a:ea typeface="ＭＳ Ｐゴシック" charset="0"/>
                <a:cs typeface="Lucida Grande" charset="0"/>
                <a:sym typeface="Arial" charset="0"/>
              </a:rPr>
              <a:t>captured by GWAS arrays.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What are pathways?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series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actions</a:t>
            </a:r>
            <a:r>
              <a:rPr lang="en-US" dirty="0"/>
              <a:t> among molecules leading to a </a:t>
            </a:r>
            <a:r>
              <a:rPr lang="en-US" dirty="0">
                <a:solidFill>
                  <a:srgbClr val="FF0000"/>
                </a:solidFill>
              </a:rPr>
              <a:t>product </a:t>
            </a:r>
            <a:r>
              <a:rPr lang="en-US" dirty="0"/>
              <a:t>or a </a:t>
            </a:r>
            <a:r>
              <a:rPr lang="en-US" dirty="0" smtClean="0">
                <a:solidFill>
                  <a:srgbClr val="FF0000"/>
                </a:solidFill>
              </a:rPr>
              <a:t>change.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177556" y="2646289"/>
            <a:ext cx="1768403" cy="3293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Molecule 1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2580736" y="3086822"/>
            <a:ext cx="2838990" cy="65221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Interaction 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146136" y="5103460"/>
            <a:ext cx="1857374" cy="5429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20981" y="3838407"/>
            <a:ext cx="1758500" cy="3015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Molecule 3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3598212" y="4289713"/>
            <a:ext cx="2838990" cy="67798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Interaction 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133506" y="2635788"/>
            <a:ext cx="1768403" cy="3293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Molecule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GWAS research suggests that complex diseases are affected by many variants with small effects</a:t>
            </a:r>
            <a:endParaRPr lang="en-US" dirty="0"/>
          </a:p>
        </p:txBody>
      </p:sp>
      <p:pic>
        <p:nvPicPr>
          <p:cNvPr id="5" name="Picture 4" descr="Screen Shot 2013-11-17 at 18.05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2" y="2323656"/>
            <a:ext cx="3866660" cy="2828566"/>
          </a:xfrm>
          <a:prstGeom prst="rect">
            <a:avLst/>
          </a:prstGeom>
        </p:spPr>
      </p:pic>
      <p:pic>
        <p:nvPicPr>
          <p:cNvPr id="6" name="Picture 5" descr="Screen Shot 2013-11-17 at 18.0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32" y="2042735"/>
            <a:ext cx="2674017" cy="1695204"/>
          </a:xfrm>
          <a:prstGeom prst="rect">
            <a:avLst/>
          </a:prstGeom>
        </p:spPr>
      </p:pic>
      <p:pic>
        <p:nvPicPr>
          <p:cNvPr id="7" name="Picture 6" descr="Screenshot 2013-11-18 14.19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32" y="3631690"/>
            <a:ext cx="3282053" cy="2118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0" y="124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2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Genes in GWAS Data show evidence of multiple signals and high correlation between SNPs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080000" y="124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313768" y="2659888"/>
            <a:ext cx="6821312" cy="2189337"/>
            <a:chOff x="404" y="3616"/>
            <a:chExt cx="3860" cy="1312"/>
          </a:xfrm>
        </p:grpSpPr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404" y="3616"/>
              <a:ext cx="3860" cy="1312"/>
            </a:xfrm>
            <a:prstGeom prst="roundRect">
              <a:avLst>
                <a:gd name="adj" fmla="val 9144"/>
              </a:avLst>
            </a:prstGeom>
            <a:solidFill>
              <a:srgbClr val="9A9A9A">
                <a:alpha val="59999"/>
              </a:srgbClr>
            </a:solidFill>
            <a:ln w="255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676" y="4664"/>
              <a:ext cx="3488" cy="174"/>
              <a:chOff x="676" y="4664"/>
              <a:chExt cx="3488" cy="174"/>
            </a:xfrm>
          </p:grpSpPr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437" y="4757"/>
                <a:ext cx="1970" cy="1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1436" y="4671"/>
                <a:ext cx="337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4" name="Rectangle 12"/>
              <p:cNvSpPr>
                <a:spLocks noChangeArrowheads="1"/>
              </p:cNvSpPr>
              <p:nvPr/>
            </p:nvSpPr>
            <p:spPr bwMode="auto">
              <a:xfrm>
                <a:off x="1965" y="4671"/>
                <a:ext cx="336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5" name="Rectangle 13"/>
              <p:cNvSpPr>
                <a:spLocks noChangeArrowheads="1"/>
              </p:cNvSpPr>
              <p:nvPr/>
            </p:nvSpPr>
            <p:spPr bwMode="auto">
              <a:xfrm>
                <a:off x="2518" y="4664"/>
                <a:ext cx="336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6" name="Rectangle 14"/>
              <p:cNvSpPr>
                <a:spLocks noChangeArrowheads="1"/>
              </p:cNvSpPr>
              <p:nvPr/>
            </p:nvSpPr>
            <p:spPr bwMode="auto">
              <a:xfrm>
                <a:off x="3070" y="4671"/>
                <a:ext cx="336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7" name="Rectangle 15"/>
              <p:cNvSpPr>
                <a:spLocks noChangeArrowheads="1"/>
              </p:cNvSpPr>
              <p:nvPr/>
            </p:nvSpPr>
            <p:spPr bwMode="auto">
              <a:xfrm>
                <a:off x="3407" y="4704"/>
                <a:ext cx="256" cy="112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8" name="Rectangle 16"/>
              <p:cNvSpPr>
                <a:spLocks noChangeArrowheads="1"/>
              </p:cNvSpPr>
              <p:nvPr/>
            </p:nvSpPr>
            <p:spPr bwMode="auto">
              <a:xfrm>
                <a:off x="1181" y="4704"/>
                <a:ext cx="256" cy="112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39" name="Line 17"/>
              <p:cNvSpPr>
                <a:spLocks noChangeShapeType="1"/>
              </p:cNvSpPr>
              <p:nvPr/>
            </p:nvSpPr>
            <p:spPr bwMode="auto">
              <a:xfrm>
                <a:off x="3663" y="4759"/>
                <a:ext cx="502" cy="1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  <p:sp>
            <p:nvSpPr>
              <p:cNvPr id="40" name="Line 18"/>
              <p:cNvSpPr>
                <a:spLocks noChangeShapeType="1"/>
              </p:cNvSpPr>
              <p:nvPr/>
            </p:nvSpPr>
            <p:spPr bwMode="auto">
              <a:xfrm>
                <a:off x="676" y="4759"/>
                <a:ext cx="503" cy="1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Arial Unicode MS" charset="0"/>
                </a:endParaRPr>
              </a:p>
            </p:txBody>
          </p:sp>
        </p:grp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742" y="4560"/>
              <a:ext cx="170" cy="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57960" bIns="0">
              <a:spAutoFit/>
            </a:bodyPr>
            <a:lstStyle/>
            <a:p>
              <a:pPr>
                <a:tabLst>
                  <a:tab pos="40187" algn="l"/>
                  <a:tab pos="354984" algn="l"/>
                  <a:tab pos="670898" algn="l"/>
                  <a:tab pos="986811" algn="l"/>
                  <a:tab pos="1302725" algn="l"/>
                  <a:tab pos="1618639" algn="l"/>
                  <a:tab pos="1934552" algn="l"/>
                  <a:tab pos="2250465" algn="l"/>
                  <a:tab pos="2566379" algn="l"/>
                  <a:tab pos="2882292" algn="l"/>
                  <a:tab pos="3198206" algn="l"/>
                  <a:tab pos="3514119" algn="l"/>
                  <a:tab pos="3830033" algn="l"/>
                  <a:tab pos="4145946" algn="l"/>
                  <a:tab pos="4461860" algn="l"/>
                  <a:tab pos="4777772" algn="l"/>
                  <a:tab pos="5093687" algn="l"/>
                  <a:tab pos="5409600" algn="l"/>
                  <a:tab pos="5725514" algn="l"/>
                  <a:tab pos="6041427" algn="l"/>
                  <a:tab pos="6357341" algn="l"/>
                </a:tabLst>
                <a:defRPr/>
              </a:pPr>
              <a:r>
                <a:rPr lang="en-GB" sz="1000">
                  <a:solidFill>
                    <a:srgbClr val="000000"/>
                  </a:solidFill>
                  <a:cs typeface="Arial" charset="0"/>
                </a:rPr>
                <a:t>20 kb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737" y="4568"/>
              <a:ext cx="170" cy="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57960" bIns="0">
              <a:spAutoFit/>
            </a:bodyPr>
            <a:lstStyle/>
            <a:p>
              <a:pPr>
                <a:tabLst>
                  <a:tab pos="40187" algn="l"/>
                  <a:tab pos="354984" algn="l"/>
                  <a:tab pos="670898" algn="l"/>
                  <a:tab pos="986811" algn="l"/>
                  <a:tab pos="1302725" algn="l"/>
                  <a:tab pos="1618639" algn="l"/>
                  <a:tab pos="1934552" algn="l"/>
                  <a:tab pos="2250465" algn="l"/>
                  <a:tab pos="2566379" algn="l"/>
                  <a:tab pos="2882292" algn="l"/>
                  <a:tab pos="3198206" algn="l"/>
                  <a:tab pos="3514119" algn="l"/>
                  <a:tab pos="3830033" algn="l"/>
                  <a:tab pos="4145946" algn="l"/>
                  <a:tab pos="4461860" algn="l"/>
                  <a:tab pos="4777772" algn="l"/>
                  <a:tab pos="5093687" algn="l"/>
                  <a:tab pos="5409600" algn="l"/>
                  <a:tab pos="5725514" algn="l"/>
                  <a:tab pos="6041427" algn="l"/>
                  <a:tab pos="6357341" algn="l"/>
                </a:tabLst>
                <a:defRPr/>
              </a:pPr>
              <a:r>
                <a:rPr lang="en-GB" sz="1000">
                  <a:solidFill>
                    <a:srgbClr val="000000"/>
                  </a:solidFill>
                  <a:cs typeface="Arial" charset="0"/>
                </a:rPr>
                <a:t>20 kb</a:t>
              </a: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580" y="3936"/>
              <a:ext cx="1" cy="84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 rot="16200000">
              <a:off x="299" y="4410"/>
              <a:ext cx="363" cy="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57960" bIns="0">
              <a:spAutoFit/>
            </a:bodyPr>
            <a:lstStyle/>
            <a:p>
              <a:pPr>
                <a:tabLst>
                  <a:tab pos="40187" algn="l"/>
                  <a:tab pos="354984" algn="l"/>
                  <a:tab pos="670898" algn="l"/>
                  <a:tab pos="986811" algn="l"/>
                  <a:tab pos="1302725" algn="l"/>
                  <a:tab pos="1618639" algn="l"/>
                  <a:tab pos="1934552" algn="l"/>
                  <a:tab pos="2250465" algn="l"/>
                  <a:tab pos="2566379" algn="l"/>
                  <a:tab pos="2882292" algn="l"/>
                  <a:tab pos="3198206" algn="l"/>
                  <a:tab pos="3514119" algn="l"/>
                  <a:tab pos="3830033" algn="l"/>
                  <a:tab pos="4145946" algn="l"/>
                  <a:tab pos="4461860" algn="l"/>
                  <a:tab pos="4777772" algn="l"/>
                  <a:tab pos="5093687" algn="l"/>
                  <a:tab pos="5409600" algn="l"/>
                  <a:tab pos="5725514" algn="l"/>
                  <a:tab pos="6041427" algn="l"/>
                  <a:tab pos="6357341" algn="l"/>
                </a:tabLst>
                <a:defRPr/>
              </a:pPr>
              <a:r>
                <a:rPr lang="en-GB" sz="1000">
                  <a:solidFill>
                    <a:srgbClr val="000000"/>
                  </a:solidFill>
                  <a:cs typeface="Arial" charset="0"/>
                </a:rPr>
                <a:t>-log10 p-value</a:t>
              </a: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740" y="4392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17" name="Oval 24"/>
            <p:cNvSpPr>
              <a:spLocks noChangeArrowheads="1"/>
            </p:cNvSpPr>
            <p:nvPr/>
          </p:nvSpPr>
          <p:spPr bwMode="auto">
            <a:xfrm>
              <a:off x="916" y="428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auto">
            <a:xfrm>
              <a:off x="1036" y="436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19" name="Oval 26"/>
            <p:cNvSpPr>
              <a:spLocks noChangeArrowheads="1"/>
            </p:cNvSpPr>
            <p:nvPr/>
          </p:nvSpPr>
          <p:spPr bwMode="auto">
            <a:xfrm>
              <a:off x="1228" y="4120"/>
              <a:ext cx="72" cy="79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1413" y="3984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1613" y="420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1757" y="440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3" name="Oval 30"/>
            <p:cNvSpPr>
              <a:spLocks noChangeArrowheads="1"/>
            </p:cNvSpPr>
            <p:nvPr/>
          </p:nvSpPr>
          <p:spPr bwMode="auto">
            <a:xfrm>
              <a:off x="1909" y="4488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2125" y="4448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2350" y="4352"/>
              <a:ext cx="71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26" y="420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2726" y="408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8" name="Oval 35"/>
            <p:cNvSpPr>
              <a:spLocks noChangeArrowheads="1"/>
            </p:cNvSpPr>
            <p:nvPr/>
          </p:nvSpPr>
          <p:spPr bwMode="auto">
            <a:xfrm>
              <a:off x="3102" y="3680"/>
              <a:ext cx="71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29" name="Oval 36"/>
            <p:cNvSpPr>
              <a:spLocks noChangeArrowheads="1"/>
            </p:cNvSpPr>
            <p:nvPr/>
          </p:nvSpPr>
          <p:spPr bwMode="auto">
            <a:xfrm>
              <a:off x="3278" y="428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30" name="Oval 37"/>
            <p:cNvSpPr>
              <a:spLocks noChangeArrowheads="1"/>
            </p:cNvSpPr>
            <p:nvPr/>
          </p:nvSpPr>
          <p:spPr bwMode="auto">
            <a:xfrm>
              <a:off x="3479" y="4432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  <p:sp>
          <p:nvSpPr>
            <p:cNvPr id="31" name="Oval 38"/>
            <p:cNvSpPr>
              <a:spLocks noChangeArrowheads="1"/>
            </p:cNvSpPr>
            <p:nvPr/>
          </p:nvSpPr>
          <p:spPr bwMode="auto">
            <a:xfrm>
              <a:off x="3839" y="4488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 Unicode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9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pathway analysis: two main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b="1" dirty="0" smtClean="0"/>
              <a:t>Gene-wise</a:t>
            </a:r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dirty="0"/>
              <a:t>Derive a </a:t>
            </a:r>
            <a:r>
              <a:rPr lang="en-GB" dirty="0" smtClean="0"/>
              <a:t>gene-wide </a:t>
            </a:r>
            <a:r>
              <a:rPr lang="en-GB" dirty="0"/>
              <a:t>statistic.</a:t>
            </a:r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dirty="0"/>
              <a:t>Then assess gene sets using many possible </a:t>
            </a:r>
            <a:r>
              <a:rPr lang="en-GB" dirty="0" smtClean="0"/>
              <a:t>methods:</a:t>
            </a:r>
          </a:p>
          <a:p>
            <a:pPr lvl="1">
              <a:spcBef>
                <a:spcPts val="70"/>
              </a:spcBef>
              <a:tabLst>
                <a:tab pos="238811" algn="l"/>
                <a:tab pos="553506" algn="l"/>
                <a:tab pos="869316" algn="l"/>
                <a:tab pos="1185128" algn="l"/>
                <a:tab pos="1500938" algn="l"/>
                <a:tab pos="1816748" algn="l"/>
                <a:tab pos="2132560" algn="l"/>
                <a:tab pos="2448371" algn="l"/>
                <a:tab pos="2764182" algn="l"/>
                <a:tab pos="3079992" algn="l"/>
                <a:tab pos="3395803" algn="l"/>
                <a:tab pos="3711614" algn="l"/>
                <a:tab pos="4027424" algn="l"/>
                <a:tab pos="4343234" algn="l"/>
                <a:tab pos="4659046" algn="l"/>
                <a:tab pos="4974857" algn="l"/>
                <a:tab pos="5290668" algn="l"/>
                <a:tab pos="5606478" algn="l"/>
                <a:tab pos="5922290" algn="l"/>
                <a:tab pos="6238100" algn="l"/>
                <a:tab pos="6553910" algn="l"/>
              </a:tabLst>
              <a:defRPr/>
            </a:pPr>
            <a:r>
              <a:rPr lang="en-GB" dirty="0">
                <a:cs typeface="Lucida Grande" charset="0"/>
              </a:rPr>
              <a:t>Correct min p-value (e.g. </a:t>
            </a:r>
            <a:r>
              <a:rPr lang="en-GB" dirty="0" err="1">
                <a:cs typeface="Lucida Grande" charset="0"/>
              </a:rPr>
              <a:t>Sidak</a:t>
            </a:r>
            <a:r>
              <a:rPr lang="en-GB" dirty="0">
                <a:cs typeface="Lucida Grande" charset="0"/>
              </a:rPr>
              <a:t>)</a:t>
            </a:r>
          </a:p>
          <a:p>
            <a:pPr lvl="1">
              <a:spcBef>
                <a:spcPts val="70"/>
              </a:spcBef>
              <a:tabLst>
                <a:tab pos="238811" algn="l"/>
                <a:tab pos="553506" algn="l"/>
                <a:tab pos="869316" algn="l"/>
                <a:tab pos="1185128" algn="l"/>
                <a:tab pos="1500938" algn="l"/>
                <a:tab pos="1816748" algn="l"/>
                <a:tab pos="2132560" algn="l"/>
                <a:tab pos="2448371" algn="l"/>
                <a:tab pos="2764182" algn="l"/>
                <a:tab pos="3079992" algn="l"/>
                <a:tab pos="3395803" algn="l"/>
                <a:tab pos="3711614" algn="l"/>
                <a:tab pos="4027424" algn="l"/>
                <a:tab pos="4343234" algn="l"/>
                <a:tab pos="4659046" algn="l"/>
                <a:tab pos="4974857" algn="l"/>
                <a:tab pos="5290668" algn="l"/>
                <a:tab pos="5606478" algn="l"/>
                <a:tab pos="5922290" algn="l"/>
                <a:tab pos="6238100" algn="l"/>
                <a:tab pos="6553910" algn="l"/>
              </a:tabLst>
              <a:defRPr/>
            </a:pPr>
            <a:r>
              <a:rPr lang="en-GB" dirty="0">
                <a:cs typeface="Lucida Grande" charset="0"/>
              </a:rPr>
              <a:t>Threshold</a:t>
            </a:r>
          </a:p>
          <a:p>
            <a:pPr lvl="1">
              <a:spcBef>
                <a:spcPts val="70"/>
              </a:spcBef>
              <a:tabLst>
                <a:tab pos="238811" algn="l"/>
                <a:tab pos="553506" algn="l"/>
                <a:tab pos="869316" algn="l"/>
                <a:tab pos="1185128" algn="l"/>
                <a:tab pos="1500938" algn="l"/>
                <a:tab pos="1816748" algn="l"/>
                <a:tab pos="2132560" algn="l"/>
                <a:tab pos="2448371" algn="l"/>
                <a:tab pos="2764182" algn="l"/>
                <a:tab pos="3079992" algn="l"/>
                <a:tab pos="3395803" algn="l"/>
                <a:tab pos="3711614" algn="l"/>
                <a:tab pos="4027424" algn="l"/>
                <a:tab pos="4343234" algn="l"/>
                <a:tab pos="4659046" algn="l"/>
                <a:tab pos="4974857" algn="l"/>
                <a:tab pos="5290668" algn="l"/>
                <a:tab pos="5606478" algn="l"/>
                <a:tab pos="5922290" algn="l"/>
                <a:tab pos="6238100" algn="l"/>
                <a:tab pos="6553910" algn="l"/>
              </a:tabLst>
              <a:defRPr/>
            </a:pPr>
            <a:r>
              <a:rPr lang="en-GB" dirty="0">
                <a:cs typeface="Lucida Grande" charset="0"/>
              </a:rPr>
              <a:t>Combine p-values (e.g. Fisher</a:t>
            </a:r>
            <a:r>
              <a:rPr lang="ja-JP" altLang="en-GB" dirty="0">
                <a:cs typeface="Lucida Grande" charset="0"/>
              </a:rPr>
              <a:t>’</a:t>
            </a:r>
            <a:r>
              <a:rPr lang="en-GB" dirty="0">
                <a:cs typeface="Lucida Grande" charset="0"/>
              </a:rPr>
              <a:t>s method)</a:t>
            </a:r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endParaRPr lang="en-GB" dirty="0" smtClean="0"/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 smtClean="0"/>
              <a:t>Direct gene-set analyses</a:t>
            </a:r>
          </a:p>
          <a:p>
            <a:r>
              <a:rPr lang="en-US" dirty="0" smtClean="0"/>
              <a:t>Treat a pathway as one large gene.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Pathway Analysis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MAGMA</a:t>
            </a:r>
          </a:p>
          <a:p>
            <a:r>
              <a:rPr lang="en-US" dirty="0" smtClean="0"/>
              <a:t>INRICH</a:t>
            </a:r>
          </a:p>
          <a:p>
            <a:r>
              <a:rPr lang="en-US" dirty="0" smtClean="0"/>
              <a:t>ALIGATOR</a:t>
            </a:r>
          </a:p>
          <a:p>
            <a:r>
              <a:rPr lang="en-US" dirty="0" smtClean="0"/>
              <a:t>FORGE</a:t>
            </a:r>
          </a:p>
          <a:p>
            <a:r>
              <a:rPr lang="en-US" dirty="0" smtClean="0"/>
              <a:t>MAGENTA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5490" y="857262"/>
            <a:ext cx="8234177" cy="763613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sz="3200" dirty="0"/>
              <a:t>Using a method designed for gene expression data on genetic variation (GWAS data). Axon Guidance comes up strongly</a:t>
            </a:r>
            <a:r>
              <a:rPr lang="en-GB" sz="3200" dirty="0" smtClean="0"/>
              <a:t>. </a:t>
            </a:r>
            <a:endParaRPr lang="en-GB" sz="3200" dirty="0"/>
          </a:p>
        </p:txBody>
      </p:sp>
      <p:graphicFrame>
        <p:nvGraphicFramePr>
          <p:cNvPr id="65671" name="Group 135"/>
          <p:cNvGraphicFramePr>
            <a:graphicFrameLocks noGrp="1"/>
          </p:cNvGraphicFramePr>
          <p:nvPr/>
        </p:nvGraphicFramePr>
        <p:xfrm>
          <a:off x="392977" y="2498348"/>
          <a:ext cx="8236409" cy="2319306"/>
        </p:xfrm>
        <a:graphic>
          <a:graphicData uri="http://schemas.openxmlformats.org/drawingml/2006/table">
            <a:tbl>
              <a:tblPr/>
              <a:tblGrid>
                <a:gridCol w="1414412"/>
                <a:gridCol w="1414412"/>
                <a:gridCol w="998014"/>
                <a:gridCol w="4409571"/>
              </a:tblGrid>
              <a:tr h="24867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cademy Engraved LET" charset="0"/>
                          <a:ea typeface="ヒラギノ角ゴ ProN W3" charset="0"/>
                          <a:cs typeface="Calibri Bold" charset="0"/>
                        </a:rPr>
                        <a:t>Pathway</a:t>
                      </a:r>
                    </a:p>
                  </a:txBody>
                  <a:tcPr marL="26835" marR="26835" marT="20127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cademy Engraved LET" charset="0"/>
                          <a:ea typeface="ヒラギノ角ゴ ProN W3" charset="0"/>
                          <a:cs typeface="Calibri Bold" charset="0"/>
                        </a:rPr>
                        <a:t>Nominal P</a:t>
                      </a:r>
                    </a:p>
                  </a:txBody>
                  <a:tcPr marL="26835" marR="26835" marT="20127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cademy Engraved LET" charset="0"/>
                          <a:ea typeface="ヒラギノ角ゴ ProN W3" charset="0"/>
                          <a:cs typeface="Calibri Bold" charset="0"/>
                        </a:rPr>
                        <a:t>FDR</a:t>
                      </a:r>
                    </a:p>
                  </a:txBody>
                  <a:tcPr marL="26835" marR="26835" marT="20127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4302" marR="64302" marT="24114" marB="24114" anchor="ctr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24030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GO0007411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Axon growth cone guidance</a:t>
                      </a:r>
                    </a:p>
                  </a:txBody>
                  <a:tcPr marL="26835" marR="26835" marT="28482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3441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hsa04510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0.005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Focal adhesion</a:t>
                      </a:r>
                    </a:p>
                  </a:txBody>
                  <a:tcPr marL="26835" marR="26835" marT="28482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41144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hsa00040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0.006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Pentose and glucuronate interconversions</a:t>
                      </a:r>
                    </a:p>
                  </a:txBody>
                  <a:tcPr marL="26835" marR="26835" marT="28482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24990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GO0019198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0.006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The catalysis of phosphate removal from a phosphotyrosine using aspartic acid as a nucleophile in a metal-dependent manner</a:t>
                      </a:r>
                    </a:p>
                  </a:txBody>
                  <a:tcPr marL="26835" marR="26835" marT="28482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15302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GO0003779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0.028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Membrane associated actin binding</a:t>
                      </a:r>
                    </a:p>
                  </a:txBody>
                  <a:tcPr marL="26835" marR="26835" marT="28482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1446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hsa04512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0.031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ECM-receptor interaction</a:t>
                      </a:r>
                    </a:p>
                  </a:txBody>
                  <a:tcPr marL="26835" marR="26835" marT="28482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65634" name="Rectangle 98"/>
          <p:cNvSpPr>
            <a:spLocks noChangeArrowheads="1"/>
          </p:cNvSpPr>
          <p:nvPr/>
        </p:nvSpPr>
        <p:spPr bwMode="auto">
          <a:xfrm>
            <a:off x="392954" y="2210320"/>
            <a:ext cx="4206396" cy="227744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834" tIns="26834" rIns="26834" bIns="26834" anchor="ctr"/>
          <a:lstStyle/>
          <a:p>
            <a:pPr algn="ctr"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charset="0"/>
                <a:cs typeface="Calibri" charset="0"/>
              </a:rPr>
              <a:t>Best p-value per gene</a:t>
            </a:r>
          </a:p>
        </p:txBody>
      </p:sp>
      <p:graphicFrame>
        <p:nvGraphicFramePr>
          <p:cNvPr id="65670" name="Group 134"/>
          <p:cNvGraphicFramePr>
            <a:graphicFrameLocks noGrp="1"/>
          </p:cNvGraphicFramePr>
          <p:nvPr>
            <p:extLst/>
          </p:nvPr>
        </p:nvGraphicFramePr>
        <p:xfrm>
          <a:off x="392954" y="5205243"/>
          <a:ext cx="8190640" cy="556801"/>
        </p:xfrm>
        <a:graphic>
          <a:graphicData uri="http://schemas.openxmlformats.org/drawingml/2006/table">
            <a:tbl>
              <a:tblPr/>
              <a:tblGrid>
                <a:gridCol w="1737036"/>
                <a:gridCol w="1241378"/>
                <a:gridCol w="827214"/>
                <a:gridCol w="4385012"/>
              </a:tblGrid>
              <a:tr h="277982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cademy Engraved LET" charset="0"/>
                          <a:ea typeface="ヒラギノ角ゴ ProN W3" charset="0"/>
                          <a:cs typeface="Calibri Bold" charset="0"/>
                        </a:rPr>
                        <a:t>Pathway</a:t>
                      </a:r>
                    </a:p>
                  </a:txBody>
                  <a:tcPr marL="26835" marR="26835" marT="20127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cademy Engraved LET" charset="0"/>
                          <a:ea typeface="ヒラギノ角ゴ ProN W3" charset="0"/>
                          <a:cs typeface="Calibri Bold" charset="0"/>
                        </a:rPr>
                        <a:t>Nominal P</a:t>
                      </a:r>
                    </a:p>
                  </a:txBody>
                  <a:tcPr marL="26835" marR="26835" marT="20127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cademy Engraved LET" charset="0"/>
                          <a:ea typeface="ヒラギノ角ゴ ProN W3" charset="0"/>
                          <a:cs typeface="Calibri Bold" charset="0"/>
                        </a:rPr>
                        <a:t>FDR</a:t>
                      </a:r>
                    </a:p>
                  </a:txBody>
                  <a:tcPr marL="26835" marR="26835" marT="20127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/>
                      </a:pPr>
                      <a:endParaRPr kumimoji="0" 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4302" marR="64302" marT="24114" marB="24114" anchor="ctr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27881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GO0007411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&lt; 1e-3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0.025</a:t>
                      </a:r>
                    </a:p>
                  </a:txBody>
                  <a:tcPr marL="26835" marR="26835" marT="30380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Axon growth cone guidance</a:t>
                      </a:r>
                    </a:p>
                  </a:txBody>
                  <a:tcPr marL="26835" marR="26835" marT="28481" marB="20127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5666" name="AutoShape 130"/>
          <p:cNvSpPr>
            <a:spLocks noChangeArrowheads="1"/>
          </p:cNvSpPr>
          <p:nvPr/>
        </p:nvSpPr>
        <p:spPr bwMode="auto">
          <a:xfrm>
            <a:off x="8645015" y="5257244"/>
            <a:ext cx="384023" cy="2880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00"/>
                </a:moveTo>
                <a:lnTo>
                  <a:pt x="17242" y="12350"/>
                </a:lnTo>
                <a:lnTo>
                  <a:pt x="17242" y="9250"/>
                </a:lnTo>
                <a:close/>
                <a:moveTo>
                  <a:pt x="18436" y="3163"/>
                </a:moveTo>
                <a:lnTo>
                  <a:pt x="16451" y="7341"/>
                </a:lnTo>
                <a:lnTo>
                  <a:pt x="14259" y="5149"/>
                </a:lnTo>
                <a:close/>
                <a:moveTo>
                  <a:pt x="10800" y="0"/>
                </a:moveTo>
                <a:lnTo>
                  <a:pt x="12350" y="4358"/>
                </a:lnTo>
                <a:lnTo>
                  <a:pt x="9250" y="4358"/>
                </a:lnTo>
                <a:close/>
                <a:moveTo>
                  <a:pt x="3163" y="3163"/>
                </a:moveTo>
                <a:lnTo>
                  <a:pt x="7341" y="5149"/>
                </a:lnTo>
                <a:lnTo>
                  <a:pt x="5149" y="7341"/>
                </a:lnTo>
                <a:close/>
                <a:moveTo>
                  <a:pt x="0" y="10800"/>
                </a:moveTo>
                <a:lnTo>
                  <a:pt x="4358" y="9250"/>
                </a:lnTo>
                <a:lnTo>
                  <a:pt x="4358" y="12350"/>
                </a:lnTo>
                <a:close/>
                <a:moveTo>
                  <a:pt x="3163" y="18436"/>
                </a:moveTo>
                <a:lnTo>
                  <a:pt x="5149" y="14259"/>
                </a:lnTo>
                <a:lnTo>
                  <a:pt x="7341" y="16451"/>
                </a:lnTo>
                <a:close/>
                <a:moveTo>
                  <a:pt x="10800" y="21600"/>
                </a:moveTo>
                <a:lnTo>
                  <a:pt x="9250" y="17242"/>
                </a:lnTo>
                <a:lnTo>
                  <a:pt x="12350" y="17242"/>
                </a:lnTo>
                <a:close/>
                <a:moveTo>
                  <a:pt x="18436" y="18436"/>
                </a:moveTo>
                <a:lnTo>
                  <a:pt x="14259" y="16451"/>
                </a:lnTo>
                <a:lnTo>
                  <a:pt x="16451" y="14259"/>
                </a:lnTo>
                <a:close/>
                <a:moveTo>
                  <a:pt x="5400" y="10800"/>
                </a:moveTo>
                <a:cubicBezTo>
                  <a:pt x="5400" y="7818"/>
                  <a:pt x="7818" y="5400"/>
                  <a:pt x="10800" y="5400"/>
                </a:cubicBezTo>
                <a:cubicBezTo>
                  <a:pt x="13782" y="5400"/>
                  <a:pt x="16200" y="7818"/>
                  <a:pt x="16200" y="10800"/>
                </a:cubicBezTo>
                <a:cubicBezTo>
                  <a:pt x="16200" y="13782"/>
                  <a:pt x="13782" y="16200"/>
                  <a:pt x="10800" y="16200"/>
                </a:cubicBezTo>
                <a:cubicBezTo>
                  <a:pt x="7818" y="16200"/>
                  <a:pt x="5400" y="13782"/>
                  <a:pt x="5400" y="10800"/>
                </a:cubicBezTo>
                <a:close/>
                <a:moveTo>
                  <a:pt x="5400" y="10800"/>
                </a:moveTo>
              </a:path>
            </a:pathLst>
          </a:custGeom>
          <a:solidFill>
            <a:srgbClr val="FFFF00"/>
          </a:solidFill>
          <a:ln w="9360">
            <a:solidFill>
              <a:srgbClr val="4A7DBB"/>
            </a:solidFill>
            <a:round/>
            <a:headEnd/>
            <a:tailEnd/>
          </a:ln>
          <a:effectLst>
            <a:outerShdw blurRad="63500" dist="110430" dir="722555" algn="ctr" rotWithShape="0">
              <a:srgbClr val="000000">
                <a:alpha val="35036"/>
              </a:srgbClr>
            </a:outerShdw>
          </a:effectLst>
        </p:spPr>
        <p:txBody>
          <a:bodyPr wrap="none" lIns="64301" tIns="32150" rIns="64301" bIns="32150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65667" name="Rectangle 131"/>
          <p:cNvSpPr>
            <a:spLocks noChangeArrowheads="1"/>
          </p:cNvSpPr>
          <p:nvPr/>
        </p:nvSpPr>
        <p:spPr bwMode="auto">
          <a:xfrm>
            <a:off x="455490" y="1816103"/>
            <a:ext cx="250292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2500" dirty="0">
                <a:solidFill>
                  <a:srgbClr val="000000"/>
                </a:solidFill>
                <a:latin typeface="Abadi MT Condensed Light" charset="0"/>
                <a:cs typeface="Calibri Bold" charset="0"/>
              </a:rPr>
              <a:t>WTCCC Bipolar Disorder</a:t>
            </a:r>
          </a:p>
        </p:txBody>
      </p:sp>
      <p:sp>
        <p:nvSpPr>
          <p:cNvPr id="65668" name="Rectangle 132"/>
          <p:cNvSpPr>
            <a:spLocks noChangeArrowheads="1"/>
          </p:cNvSpPr>
          <p:nvPr/>
        </p:nvSpPr>
        <p:spPr bwMode="auto">
          <a:xfrm>
            <a:off x="455490" y="4817654"/>
            <a:ext cx="1126912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</a:tabLst>
              <a:defRPr/>
            </a:pPr>
            <a:r>
              <a:rPr lang="en-GB" sz="2500">
                <a:solidFill>
                  <a:srgbClr val="000000"/>
                </a:solidFill>
                <a:latin typeface="Abadi MT Condensed Light" charset="0"/>
                <a:cs typeface="Calibri Bold" charset="0"/>
              </a:rPr>
              <a:t>Sklar</a:t>
            </a:r>
            <a:r>
              <a:rPr lang="en-GB" sz="2500" dirty="0">
                <a:solidFill>
                  <a:srgbClr val="000000"/>
                </a:solidFill>
                <a:latin typeface="Abadi MT Condensed Light" charset="0"/>
                <a:cs typeface="Calibri Bold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962312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5490" y="1363537"/>
            <a:ext cx="8234177" cy="85739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0" algn="l"/>
                <a:tab pos="314798" algn="l"/>
                <a:tab pos="630711" algn="l"/>
                <a:tab pos="946625" algn="l"/>
                <a:tab pos="1262539" algn="l"/>
                <a:tab pos="1578452" algn="l"/>
                <a:tab pos="1894365" algn="l"/>
                <a:tab pos="2210278" algn="l"/>
                <a:tab pos="2526192" algn="l"/>
                <a:tab pos="2842105" algn="l"/>
                <a:tab pos="3158019" algn="l"/>
                <a:tab pos="3473933" algn="l"/>
                <a:tab pos="3789846" algn="l"/>
                <a:tab pos="4105760" algn="l"/>
                <a:tab pos="4421672" algn="l"/>
                <a:tab pos="4737587" algn="l"/>
                <a:tab pos="5053500" algn="l"/>
                <a:tab pos="5369413" algn="l"/>
                <a:tab pos="5685327" algn="l"/>
                <a:tab pos="6001240" algn="l"/>
                <a:tab pos="6317154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/>
              <a:t>Axon Guidance significant across all human disorders and diseases!</a:t>
            </a:r>
            <a:br>
              <a:rPr lang="en-GB" sz="3600" dirty="0"/>
            </a:br>
            <a:endParaRPr lang="en-GB" sz="3600" dirty="0"/>
          </a:p>
        </p:txBody>
      </p:sp>
      <p:graphicFrame>
        <p:nvGraphicFramePr>
          <p:cNvPr id="6656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872353"/>
              </p:ext>
            </p:extLst>
          </p:nvPr>
        </p:nvGraphicFramePr>
        <p:xfrm>
          <a:off x="302551" y="2496652"/>
          <a:ext cx="8387116" cy="856554"/>
        </p:xfrm>
        <a:graphic>
          <a:graphicData uri="http://schemas.openxmlformats.org/drawingml/2006/table">
            <a:tbl>
              <a:tblPr/>
              <a:tblGrid>
                <a:gridCol w="1048250"/>
                <a:gridCol w="1048250"/>
                <a:gridCol w="1048250"/>
                <a:gridCol w="1049366"/>
                <a:gridCol w="1048250"/>
                <a:gridCol w="1048250"/>
                <a:gridCol w="1048250"/>
                <a:gridCol w="1048250"/>
              </a:tblGrid>
              <a:tr h="28551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4302" marR="64302" marT="24114" marB="24114" anchor="ctr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T1D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T2D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RA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HT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CAD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CD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BP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</a:tr>
              <a:tr h="28551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GO0007411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0.004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0.004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0.001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0.002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285518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hsa04510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0.081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0.037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0.143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0.001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0.021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0.003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  <a:tab pos="9410700" algn="l"/>
                          <a:tab pos="10134600" algn="l"/>
                          <a:tab pos="10858500" algn="l"/>
                          <a:tab pos="11582400" algn="l"/>
                        </a:tabLst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ヒラギノ角ゴ ProN W3" charset="0"/>
                          <a:cs typeface="ヒラギノ角ゴ ProN W3" charset="0"/>
                        </a:rPr>
                        <a:t>0.095</a:t>
                      </a:r>
                    </a:p>
                  </a:txBody>
                  <a:tcPr marL="26835" marR="26835" marT="28481" marB="201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40411" y="3628931"/>
            <a:ext cx="8049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 results were being driven by pathways having very large average gene sizes. 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Lesson: </a:t>
            </a:r>
            <a:r>
              <a:rPr lang="en-GB" b="1" i="1" dirty="0" smtClean="0"/>
              <a:t>Always use software written </a:t>
            </a:r>
            <a:r>
              <a:rPr lang="en-GB" b="1" i="1" dirty="0" smtClean="0"/>
              <a:t>for </a:t>
            </a:r>
            <a:r>
              <a:rPr lang="en-GB" b="1" i="1" dirty="0" smtClean="0"/>
              <a:t>GWAS pathway analysis.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Reliable methods correct for LD, gene size, and other </a:t>
            </a:r>
            <a:r>
              <a:rPr lang="en-GB" dirty="0" smtClean="0"/>
              <a:t>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0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/>
              <a:t>4. PGC </a:t>
            </a:r>
            <a:r>
              <a:rPr lang="en-US" sz="4000" dirty="0"/>
              <a:t>CDG GWAS Pathway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5 methods</a:t>
            </a:r>
          </a:p>
          <a:p>
            <a:pPr eaLnBrk="1" hangingPunct="1">
              <a:defRPr/>
            </a:pPr>
            <a:r>
              <a:rPr lang="en-US" dirty="0" smtClean="0"/>
              <a:t>5 diseases</a:t>
            </a:r>
          </a:p>
          <a:p>
            <a:pPr eaLnBrk="1" hangingPunct="1">
              <a:defRPr/>
            </a:pPr>
            <a:r>
              <a:rPr lang="en-US" dirty="0" smtClean="0"/>
              <a:t>	Schizophrenia</a:t>
            </a:r>
          </a:p>
          <a:p>
            <a:pPr eaLnBrk="1" hangingPunct="1">
              <a:defRPr/>
            </a:pPr>
            <a:r>
              <a:rPr lang="en-US" dirty="0" smtClean="0"/>
              <a:t>	Manic Depression</a:t>
            </a:r>
          </a:p>
          <a:p>
            <a:pPr eaLnBrk="1" hangingPunct="1">
              <a:defRPr/>
            </a:pPr>
            <a:r>
              <a:rPr lang="en-US" dirty="0" smtClean="0"/>
              <a:t>	Major Depression</a:t>
            </a:r>
          </a:p>
          <a:p>
            <a:pPr eaLnBrk="1" hangingPunct="1">
              <a:defRPr/>
            </a:pPr>
            <a:r>
              <a:rPr lang="en-US" dirty="0" smtClean="0"/>
              <a:t>	Autism</a:t>
            </a:r>
          </a:p>
          <a:p>
            <a:pPr eaLnBrk="1" hangingPunct="1">
              <a:defRPr/>
            </a:pPr>
            <a:r>
              <a:rPr lang="en-US" dirty="0" smtClean="0"/>
              <a:t>	ADHD</a:t>
            </a:r>
          </a:p>
        </p:txBody>
      </p:sp>
      <p:pic>
        <p:nvPicPr>
          <p:cNvPr id="103427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1" y="2517606"/>
            <a:ext cx="3978661" cy="2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1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/>
              <a:t>Psychiatric </a:t>
            </a:r>
            <a:r>
              <a:rPr lang="en-US" sz="4000" dirty="0" smtClean="0"/>
              <a:t>Disorders</a:t>
            </a:r>
            <a:endParaRPr lang="en-US" sz="4000" dirty="0"/>
          </a:p>
        </p:txBody>
      </p:sp>
      <p:pic>
        <p:nvPicPr>
          <p:cNvPr id="6" name="Content Placeholder 3" descr="Screen Shot 2012-10-16 at 11.12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185"/>
          <a:stretch>
            <a:fillRect/>
          </a:stretch>
        </p:blipFill>
        <p:spPr>
          <a:xfrm>
            <a:off x="1603021" y="1987696"/>
            <a:ext cx="6252995" cy="3974999"/>
          </a:xfrm>
        </p:spPr>
      </p:pic>
    </p:spTree>
    <p:extLst>
      <p:ext uri="{BB962C8B-B14F-4D97-AF65-F5344CB8AC3E}">
        <p14:creationId xmlns:p14="http://schemas.microsoft.com/office/powerpoint/2010/main" val="82016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Samples</a:t>
            </a:r>
          </a:p>
        </p:txBody>
      </p:sp>
      <p:pic>
        <p:nvPicPr>
          <p:cNvPr id="5" name="Picture 4" descr="Screen Shot 2013-03-27 at 14.5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7" y="1993372"/>
            <a:ext cx="6417733" cy="372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</a:t>
            </a:r>
            <a:r>
              <a:rPr lang="en-US" dirty="0" smtClean="0"/>
              <a:t>Analysis </a:t>
            </a:r>
            <a:r>
              <a:rPr lang="en-US" dirty="0" smtClean="0"/>
              <a:t>M</a:t>
            </a:r>
            <a:r>
              <a:rPr lang="en-US" dirty="0" smtClean="0"/>
              <a:t>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90890"/>
            <a:ext cx="7543801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Thresholded</a:t>
            </a:r>
            <a:r>
              <a:rPr lang="en-US" dirty="0" smtClean="0"/>
              <a:t> best/number in gene/region methods</a:t>
            </a:r>
          </a:p>
          <a:p>
            <a:pPr lvl="1"/>
            <a:r>
              <a:rPr lang="en-US" dirty="0" smtClean="0"/>
              <a:t>ALIGATOR</a:t>
            </a:r>
          </a:p>
          <a:p>
            <a:pPr lvl="1"/>
            <a:r>
              <a:rPr lang="en-US" dirty="0" smtClean="0"/>
              <a:t>INRICH</a:t>
            </a:r>
          </a:p>
          <a:p>
            <a:pPr lvl="1"/>
            <a:r>
              <a:rPr lang="en-US" dirty="0" smtClean="0"/>
              <a:t>MAGENTA</a:t>
            </a:r>
            <a:endParaRPr lang="en-US" dirty="0"/>
          </a:p>
          <a:p>
            <a:r>
              <a:rPr lang="en-US" dirty="0" smtClean="0"/>
              <a:t>Gene-wide/Pathway-wide methods</a:t>
            </a:r>
          </a:p>
          <a:p>
            <a:pPr lvl="1"/>
            <a:r>
              <a:rPr lang="en-US" dirty="0" smtClean="0"/>
              <a:t>Set-screen test</a:t>
            </a:r>
          </a:p>
          <a:p>
            <a:pPr lvl="1"/>
            <a:r>
              <a:rPr lang="en-US" dirty="0" smtClean="0"/>
              <a:t>FORGE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pathway: WNT </a:t>
            </a:r>
            <a:r>
              <a:rPr lang="en-US" dirty="0" err="1" smtClean="0"/>
              <a:t>Signalling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typical pathway: WNT </a:t>
            </a:r>
            <a:r>
              <a:rPr lang="en-US" dirty="0" err="1" smtClean="0"/>
              <a:t>Signalling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846858" y="6030206"/>
            <a:ext cx="214481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700" i="1" dirty="0">
                <a:solidFill>
                  <a:srgbClr val="000056"/>
                </a:solidFill>
                <a:latin typeface="Arial" charset="0"/>
              </a:rPr>
              <a:t>Image from Suzuki et al 2002 Nature Genetics 32 166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t="50002" r="34589"/>
          <a:stretch>
            <a:fillRect/>
          </a:stretch>
        </p:blipFill>
        <p:spPr bwMode="auto">
          <a:xfrm>
            <a:off x="4475307" y="2433192"/>
            <a:ext cx="2887920" cy="359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l="33134" t="50002" r="345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H="1">
            <a:off x="2906510" y="3101153"/>
            <a:ext cx="2" cy="369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63314" y="2444656"/>
            <a:ext cx="2008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Wnt</a:t>
            </a:r>
            <a:r>
              <a:rPr lang="en-US" dirty="0" smtClean="0"/>
              <a:t> ligand binds to</a:t>
            </a:r>
          </a:p>
          <a:p>
            <a:r>
              <a:rPr lang="en-US" dirty="0"/>
              <a:t>t</a:t>
            </a:r>
            <a:r>
              <a:rPr lang="en-US" dirty="0" smtClean="0"/>
              <a:t>o a </a:t>
            </a:r>
            <a:r>
              <a:rPr lang="en-US" dirty="0" err="1" smtClean="0"/>
              <a:t>Fz</a:t>
            </a:r>
            <a:r>
              <a:rPr lang="en-US" dirty="0" smtClean="0"/>
              <a:t> receptor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43547" y="5610943"/>
            <a:ext cx="264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Regulation of target genes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87417" y="5015793"/>
            <a:ext cx="0" cy="444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65186" y="3664610"/>
            <a:ext cx="204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(</a:t>
            </a:r>
            <a:r>
              <a:rPr lang="is-IS" dirty="0" smtClean="0"/>
              <a:t>…)</a:t>
            </a:r>
          </a:p>
          <a:p>
            <a:pPr algn="ctr"/>
            <a:r>
              <a:rPr lang="en-US" dirty="0" err="1" smtClean="0"/>
              <a:t>Unphosphorylated</a:t>
            </a:r>
            <a:r>
              <a:rPr lang="en-US" dirty="0" smtClean="0"/>
              <a:t> </a:t>
            </a:r>
            <a:r>
              <a:rPr lang="el-GR" dirty="0" smtClean="0"/>
              <a:t>β</a:t>
            </a:r>
            <a:r>
              <a:rPr lang="en-US" dirty="0" smtClean="0"/>
              <a:t>-catenin translates into the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INRICH</a:t>
            </a:r>
            <a:endParaRPr lang="en-US" dirty="0"/>
          </a:p>
        </p:txBody>
      </p:sp>
      <p:pic>
        <p:nvPicPr>
          <p:cNvPr id="5" name="Picture 4" descr="Screen Shot 2013-03-27 at 15.4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84" y="1936674"/>
            <a:ext cx="5732752" cy="42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AutoShape 1"/>
          <p:cNvSpPr>
            <a:spLocks noChangeArrowheads="1"/>
          </p:cNvSpPr>
          <p:nvPr/>
        </p:nvSpPr>
        <p:spPr bwMode="auto">
          <a:xfrm rot="1560000">
            <a:off x="2289751" y="2970159"/>
            <a:ext cx="5859433" cy="1707337"/>
          </a:xfrm>
          <a:prstGeom prst="rightArrow">
            <a:avLst>
              <a:gd name="adj1" fmla="val 59250"/>
              <a:gd name="adj2" fmla="val 36917"/>
            </a:avLst>
          </a:prstGeom>
          <a:solidFill>
            <a:srgbClr val="F3EB00">
              <a:alpha val="70000"/>
            </a:srgbClr>
          </a:solidFill>
          <a:ln w="9360">
            <a:solidFill>
              <a:srgbClr val="000000"/>
            </a:solidFill>
            <a:round/>
            <a:headEnd/>
            <a:tailEnd/>
          </a:ln>
          <a:effectLst>
            <a:outerShdw blurRad="63500" dist="76368" dir="2700000" algn="ctr" rotWithShape="0">
              <a:srgbClr val="000000">
                <a:alpha val="75014"/>
              </a:srgbClr>
            </a:outerShdw>
          </a:effectLst>
        </p:spPr>
        <p:txBody>
          <a:bodyPr wrap="none" lIns="64280" tIns="32140" rIns="64280" bIns="32140" anchor="ctr"/>
          <a:lstStyle/>
          <a:p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823" y="401784"/>
            <a:ext cx="8234177" cy="1131185"/>
          </a:xfrm>
          <a:ln/>
        </p:spPr>
        <p:txBody>
          <a:bodyPr vert="horz" lIns="68558" tIns="34279" rIns="116918" bIns="34279" rtlCol="0" anchor="ctr">
            <a:noAutofit/>
          </a:bodyPr>
          <a:lstStyle/>
          <a:p>
            <a:r>
              <a:rPr lang="en-US" sz="3200" dirty="0"/>
              <a:t>FORGE: gene p-values by LD corrected </a:t>
            </a:r>
            <a:r>
              <a:rPr lang="en-US" sz="3200" dirty="0" smtClean="0"/>
              <a:t>meta-analysis </a:t>
            </a:r>
            <a:r>
              <a:rPr lang="en-US" sz="3200" dirty="0"/>
              <a:t>and GSA</a:t>
            </a:r>
            <a:r>
              <a:rPr lang="en-US" sz="3200" dirty="0">
                <a:solidFill>
                  <a:srgbClr val="0000FF"/>
                </a:solidFill>
              </a:rPr>
              <a:t/>
            </a:r>
            <a:br>
              <a:rPr lang="en-US" sz="3200" dirty="0">
                <a:solidFill>
                  <a:srgbClr val="0000FF"/>
                </a:solidFill>
              </a:rPr>
            </a:br>
            <a:r>
              <a:rPr lang="en-US" sz="3200" i="1" dirty="0"/>
              <a:t>Pedroso….Breen et al., Biol Psych 2012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74" y="2994206"/>
            <a:ext cx="1365365" cy="4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7" name="AutoShape 9"/>
          <p:cNvSpPr>
            <a:spLocks noChangeArrowheads="1"/>
          </p:cNvSpPr>
          <p:nvPr/>
        </p:nvSpPr>
        <p:spPr bwMode="auto">
          <a:xfrm rot="1560000">
            <a:off x="5853062" y="4019259"/>
            <a:ext cx="1446787" cy="589455"/>
          </a:xfrm>
          <a:prstGeom prst="roundRect">
            <a:avLst>
              <a:gd name="adj" fmla="val 17042"/>
            </a:avLst>
          </a:prstGeom>
          <a:solidFill>
            <a:srgbClr val="3F691E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40744" bIns="0" anchor="ctr"/>
          <a:lstStyle/>
          <a:p>
            <a:pPr algn="ctr">
              <a:tabLst>
                <a:tab pos="0" algn="l"/>
                <a:tab pos="642781" algn="l"/>
                <a:tab pos="1285562" algn="l"/>
                <a:tab pos="1928343" algn="l"/>
                <a:tab pos="2571124" algn="l"/>
                <a:tab pos="3213905" algn="l"/>
                <a:tab pos="3856685" algn="l"/>
                <a:tab pos="4499467" algn="l"/>
                <a:tab pos="5142248" algn="l"/>
                <a:tab pos="5785028" algn="l"/>
                <a:tab pos="6427809" algn="l"/>
                <a:tab pos="7070591" algn="l"/>
              </a:tabLst>
            </a:pPr>
            <a:r>
              <a:rPr lang="en-GB" sz="1400" dirty="0">
                <a:solidFill>
                  <a:srgbClr val="FFFFFF"/>
                </a:solidFill>
                <a:cs typeface="Arial" charset="0"/>
              </a:rPr>
              <a:t>Gene-set</a:t>
            </a:r>
          </a:p>
          <a:p>
            <a:pPr algn="ctr">
              <a:tabLst>
                <a:tab pos="0" algn="l"/>
                <a:tab pos="642781" algn="l"/>
                <a:tab pos="1285562" algn="l"/>
                <a:tab pos="1928343" algn="l"/>
                <a:tab pos="2571124" algn="l"/>
                <a:tab pos="3213905" algn="l"/>
                <a:tab pos="3856685" algn="l"/>
                <a:tab pos="4499467" algn="l"/>
                <a:tab pos="5142248" algn="l"/>
                <a:tab pos="5785028" algn="l"/>
                <a:tab pos="6427809" algn="l"/>
                <a:tab pos="7070591" algn="l"/>
              </a:tabLst>
            </a:pPr>
            <a:r>
              <a:rPr lang="en-GB" sz="1400" dirty="0">
                <a:solidFill>
                  <a:srgbClr val="FFFFFF"/>
                </a:solidFill>
                <a:cs typeface="Arial" charset="0"/>
              </a:rPr>
              <a:t>Analyses</a:t>
            </a:r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98" y="4963348"/>
            <a:ext cx="1775872" cy="4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9" name="AutoShape 11"/>
          <p:cNvSpPr>
            <a:spLocks noChangeArrowheads="1"/>
          </p:cNvSpPr>
          <p:nvPr/>
        </p:nvSpPr>
        <p:spPr bwMode="auto">
          <a:xfrm rot="1560000">
            <a:off x="2412078" y="2875696"/>
            <a:ext cx="2351080" cy="649217"/>
          </a:xfrm>
          <a:prstGeom prst="roundRect">
            <a:avLst>
              <a:gd name="adj" fmla="val 10436"/>
            </a:avLst>
          </a:prstGeom>
          <a:solidFill>
            <a:srgbClr val="3F691E"/>
          </a:solidFill>
          <a:ln w="9360">
            <a:solidFill>
              <a:srgbClr val="000000"/>
            </a:solidFill>
            <a:round/>
            <a:headEnd/>
            <a:tailEnd/>
          </a:ln>
          <a:effectLst>
            <a:outerShdw blurRad="63500" dist="76368" dir="2700000" algn="ctr" rotWithShape="0">
              <a:srgbClr val="000000">
                <a:alpha val="75014"/>
              </a:srgbClr>
            </a:outerShdw>
          </a:effectLst>
        </p:spPr>
        <p:txBody>
          <a:bodyPr lIns="0" tIns="0" rIns="40744" bIns="0" anchor="ctr"/>
          <a:lstStyle/>
          <a:p>
            <a:pPr algn="ctr">
              <a:tabLst>
                <a:tab pos="0" algn="l"/>
                <a:tab pos="642781" algn="l"/>
                <a:tab pos="1285562" algn="l"/>
                <a:tab pos="1928343" algn="l"/>
                <a:tab pos="2571124" algn="l"/>
                <a:tab pos="3213905" algn="l"/>
                <a:tab pos="3856685" algn="l"/>
                <a:tab pos="4499467" algn="l"/>
                <a:tab pos="5142248" algn="l"/>
                <a:tab pos="5785028" algn="l"/>
                <a:tab pos="6427809" algn="l"/>
                <a:tab pos="7070591" algn="l"/>
              </a:tabLst>
            </a:pPr>
            <a:r>
              <a:rPr lang="en-GB" sz="1700" dirty="0">
                <a:solidFill>
                  <a:srgbClr val="FFFFFF"/>
                </a:solidFill>
                <a:cs typeface="Arial" charset="0"/>
              </a:rPr>
              <a:t>Meta-analysis</a:t>
            </a: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90" y="3556423"/>
            <a:ext cx="1026489" cy="8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193693" y="1947236"/>
            <a:ext cx="2346307" cy="945750"/>
            <a:chOff x="353" y="3616"/>
            <a:chExt cx="3911" cy="1312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404" y="3616"/>
              <a:ext cx="3860" cy="1312"/>
            </a:xfrm>
            <a:prstGeom prst="roundRect">
              <a:avLst>
                <a:gd name="adj" fmla="val 9144"/>
              </a:avLst>
            </a:prstGeom>
            <a:solidFill>
              <a:srgbClr val="9A9A9A">
                <a:alpha val="59999"/>
              </a:srgbClr>
            </a:solidFill>
            <a:ln w="255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grpSp>
          <p:nvGrpSpPr>
            <p:cNvPr id="17" name="Group 9"/>
            <p:cNvGrpSpPr>
              <a:grpSpLocks/>
            </p:cNvGrpSpPr>
            <p:nvPr/>
          </p:nvGrpSpPr>
          <p:grpSpPr bwMode="auto">
            <a:xfrm>
              <a:off x="676" y="4664"/>
              <a:ext cx="3488" cy="174"/>
              <a:chOff x="676" y="4664"/>
              <a:chExt cx="3488" cy="174"/>
            </a:xfrm>
          </p:grpSpPr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1437" y="4757"/>
                <a:ext cx="1970" cy="1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39" name="Rectangle 11"/>
              <p:cNvSpPr>
                <a:spLocks noChangeArrowheads="1"/>
              </p:cNvSpPr>
              <p:nvPr/>
            </p:nvSpPr>
            <p:spPr bwMode="auto">
              <a:xfrm>
                <a:off x="1436" y="4671"/>
                <a:ext cx="337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0" name="Rectangle 12"/>
              <p:cNvSpPr>
                <a:spLocks noChangeArrowheads="1"/>
              </p:cNvSpPr>
              <p:nvPr/>
            </p:nvSpPr>
            <p:spPr bwMode="auto">
              <a:xfrm>
                <a:off x="1965" y="4671"/>
                <a:ext cx="336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1" name="Rectangle 13"/>
              <p:cNvSpPr>
                <a:spLocks noChangeArrowheads="1"/>
              </p:cNvSpPr>
              <p:nvPr/>
            </p:nvSpPr>
            <p:spPr bwMode="auto">
              <a:xfrm>
                <a:off x="2518" y="4664"/>
                <a:ext cx="336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3070" y="4671"/>
                <a:ext cx="336" cy="168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3" name="Rectangle 15"/>
              <p:cNvSpPr>
                <a:spLocks noChangeArrowheads="1"/>
              </p:cNvSpPr>
              <p:nvPr/>
            </p:nvSpPr>
            <p:spPr bwMode="auto">
              <a:xfrm>
                <a:off x="3407" y="4704"/>
                <a:ext cx="256" cy="112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4" name="Rectangle 16"/>
              <p:cNvSpPr>
                <a:spLocks noChangeArrowheads="1"/>
              </p:cNvSpPr>
              <p:nvPr/>
            </p:nvSpPr>
            <p:spPr bwMode="auto">
              <a:xfrm>
                <a:off x="1181" y="4704"/>
                <a:ext cx="256" cy="112"/>
              </a:xfrm>
              <a:prstGeom prst="rect">
                <a:avLst/>
              </a:prstGeom>
              <a:solidFill>
                <a:srgbClr val="FDA53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3663" y="4759"/>
                <a:ext cx="502" cy="1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>
                <a:off x="676" y="4759"/>
                <a:ext cx="503" cy="1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Arial Unicode MS" charset="0"/>
                </a:endParaRPr>
              </a:p>
            </p:txBody>
          </p:sp>
        </p:grp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742" y="4560"/>
              <a:ext cx="527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57960" bIns="0">
              <a:spAutoFit/>
            </a:bodyPr>
            <a:lstStyle/>
            <a:p>
              <a:pPr>
                <a:tabLst>
                  <a:tab pos="40174" algn="l"/>
                  <a:tab pos="354869" algn="l"/>
                  <a:tab pos="670680" algn="l"/>
                  <a:tab pos="986490" algn="l"/>
                  <a:tab pos="1302301" algn="l"/>
                  <a:tab pos="1618112" algn="l"/>
                  <a:tab pos="1933923" algn="l"/>
                  <a:tab pos="2249733" algn="l"/>
                  <a:tab pos="2565544" algn="l"/>
                  <a:tab pos="2881355" algn="l"/>
                  <a:tab pos="3197166" algn="l"/>
                  <a:tab pos="3512976" algn="l"/>
                  <a:tab pos="3828788" algn="l"/>
                  <a:tab pos="4144598" algn="l"/>
                  <a:tab pos="4460408" algn="l"/>
                  <a:tab pos="4776218" algn="l"/>
                  <a:tab pos="5092031" algn="l"/>
                  <a:tab pos="5407841" algn="l"/>
                  <a:tab pos="5723652" algn="l"/>
                  <a:tab pos="6039462" algn="l"/>
                  <a:tab pos="6355274" algn="l"/>
                </a:tabLst>
                <a:defRPr/>
              </a:pPr>
              <a:r>
                <a:rPr lang="en-GB" sz="1000" dirty="0">
                  <a:solidFill>
                    <a:srgbClr val="000000"/>
                  </a:solidFill>
                  <a:cs typeface="Arial" charset="0"/>
                </a:rPr>
                <a:t>20 kb</a:t>
              </a: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3737" y="4568"/>
              <a:ext cx="527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57960" bIns="0">
              <a:spAutoFit/>
            </a:bodyPr>
            <a:lstStyle/>
            <a:p>
              <a:pPr>
                <a:tabLst>
                  <a:tab pos="40174" algn="l"/>
                  <a:tab pos="354869" algn="l"/>
                  <a:tab pos="670680" algn="l"/>
                  <a:tab pos="986490" algn="l"/>
                  <a:tab pos="1302301" algn="l"/>
                  <a:tab pos="1618112" algn="l"/>
                  <a:tab pos="1933923" algn="l"/>
                  <a:tab pos="2249733" algn="l"/>
                  <a:tab pos="2565544" algn="l"/>
                  <a:tab pos="2881355" algn="l"/>
                  <a:tab pos="3197166" algn="l"/>
                  <a:tab pos="3512976" algn="l"/>
                  <a:tab pos="3828788" algn="l"/>
                  <a:tab pos="4144598" algn="l"/>
                  <a:tab pos="4460408" algn="l"/>
                  <a:tab pos="4776218" algn="l"/>
                  <a:tab pos="5092031" algn="l"/>
                  <a:tab pos="5407841" algn="l"/>
                  <a:tab pos="5723652" algn="l"/>
                  <a:tab pos="6039462" algn="l"/>
                  <a:tab pos="6355274" algn="l"/>
                </a:tabLst>
                <a:defRPr/>
              </a:pPr>
              <a:r>
                <a:rPr lang="en-GB" sz="1000" dirty="0">
                  <a:solidFill>
                    <a:srgbClr val="000000"/>
                  </a:solidFill>
                  <a:cs typeface="Arial" charset="0"/>
                </a:rPr>
                <a:t>20 kb</a:t>
              </a: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580" y="3936"/>
              <a:ext cx="1" cy="84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 rot="16200000">
              <a:off x="52" y="4332"/>
              <a:ext cx="837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57960" bIns="0">
              <a:spAutoFit/>
            </a:bodyPr>
            <a:lstStyle/>
            <a:p>
              <a:pPr>
                <a:tabLst>
                  <a:tab pos="40174" algn="l"/>
                  <a:tab pos="354869" algn="l"/>
                  <a:tab pos="670680" algn="l"/>
                  <a:tab pos="986490" algn="l"/>
                  <a:tab pos="1302301" algn="l"/>
                  <a:tab pos="1618112" algn="l"/>
                  <a:tab pos="1933923" algn="l"/>
                  <a:tab pos="2249733" algn="l"/>
                  <a:tab pos="2565544" algn="l"/>
                  <a:tab pos="2881355" algn="l"/>
                  <a:tab pos="3197166" algn="l"/>
                  <a:tab pos="3512976" algn="l"/>
                  <a:tab pos="3828788" algn="l"/>
                  <a:tab pos="4144598" algn="l"/>
                  <a:tab pos="4460408" algn="l"/>
                  <a:tab pos="4776218" algn="l"/>
                  <a:tab pos="5092031" algn="l"/>
                  <a:tab pos="5407841" algn="l"/>
                  <a:tab pos="5723652" algn="l"/>
                  <a:tab pos="6039462" algn="l"/>
                  <a:tab pos="6355274" algn="l"/>
                </a:tabLst>
                <a:defRPr/>
              </a:pPr>
              <a:r>
                <a:rPr lang="en-GB" sz="1000" dirty="0">
                  <a:solidFill>
                    <a:srgbClr val="000000"/>
                  </a:solidFill>
                  <a:cs typeface="Arial" charset="0"/>
                </a:rPr>
                <a:t>-log10 p-value</a:t>
              </a:r>
            </a:p>
          </p:txBody>
        </p:sp>
        <p:sp>
          <p:nvSpPr>
            <p:cNvPr id="22" name="Oval 23"/>
            <p:cNvSpPr>
              <a:spLocks noChangeArrowheads="1"/>
            </p:cNvSpPr>
            <p:nvPr/>
          </p:nvSpPr>
          <p:spPr bwMode="auto">
            <a:xfrm>
              <a:off x="740" y="4392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3" name="Oval 24"/>
            <p:cNvSpPr>
              <a:spLocks noChangeArrowheads="1"/>
            </p:cNvSpPr>
            <p:nvPr/>
          </p:nvSpPr>
          <p:spPr bwMode="auto">
            <a:xfrm>
              <a:off x="916" y="428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4" name="Oval 25"/>
            <p:cNvSpPr>
              <a:spLocks noChangeArrowheads="1"/>
            </p:cNvSpPr>
            <p:nvPr/>
          </p:nvSpPr>
          <p:spPr bwMode="auto">
            <a:xfrm>
              <a:off x="1036" y="436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1228" y="4120"/>
              <a:ext cx="72" cy="79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6" name="Oval 27"/>
            <p:cNvSpPr>
              <a:spLocks noChangeArrowheads="1"/>
            </p:cNvSpPr>
            <p:nvPr/>
          </p:nvSpPr>
          <p:spPr bwMode="auto">
            <a:xfrm>
              <a:off x="1413" y="3984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7" name="Oval 28"/>
            <p:cNvSpPr>
              <a:spLocks noChangeArrowheads="1"/>
            </p:cNvSpPr>
            <p:nvPr/>
          </p:nvSpPr>
          <p:spPr bwMode="auto">
            <a:xfrm>
              <a:off x="1613" y="420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8" name="Oval 29"/>
            <p:cNvSpPr>
              <a:spLocks noChangeArrowheads="1"/>
            </p:cNvSpPr>
            <p:nvPr/>
          </p:nvSpPr>
          <p:spPr bwMode="auto">
            <a:xfrm>
              <a:off x="1757" y="440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29" name="Oval 30"/>
            <p:cNvSpPr>
              <a:spLocks noChangeArrowheads="1"/>
            </p:cNvSpPr>
            <p:nvPr/>
          </p:nvSpPr>
          <p:spPr bwMode="auto">
            <a:xfrm>
              <a:off x="1909" y="4488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0" name="Oval 31"/>
            <p:cNvSpPr>
              <a:spLocks noChangeArrowheads="1"/>
            </p:cNvSpPr>
            <p:nvPr/>
          </p:nvSpPr>
          <p:spPr bwMode="auto">
            <a:xfrm>
              <a:off x="2125" y="4448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350" y="4352"/>
              <a:ext cx="71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26" y="420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3" name="Oval 34"/>
            <p:cNvSpPr>
              <a:spLocks noChangeArrowheads="1"/>
            </p:cNvSpPr>
            <p:nvPr/>
          </p:nvSpPr>
          <p:spPr bwMode="auto">
            <a:xfrm>
              <a:off x="2726" y="408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4" name="Oval 35"/>
            <p:cNvSpPr>
              <a:spLocks noChangeArrowheads="1"/>
            </p:cNvSpPr>
            <p:nvPr/>
          </p:nvSpPr>
          <p:spPr bwMode="auto">
            <a:xfrm>
              <a:off x="3102" y="3680"/>
              <a:ext cx="71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5" name="Oval 36"/>
            <p:cNvSpPr>
              <a:spLocks noChangeArrowheads="1"/>
            </p:cNvSpPr>
            <p:nvPr/>
          </p:nvSpPr>
          <p:spPr bwMode="auto">
            <a:xfrm>
              <a:off x="3278" y="4280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6" name="Oval 37"/>
            <p:cNvSpPr>
              <a:spLocks noChangeArrowheads="1"/>
            </p:cNvSpPr>
            <p:nvPr/>
          </p:nvSpPr>
          <p:spPr bwMode="auto">
            <a:xfrm>
              <a:off x="3479" y="4432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  <p:sp>
          <p:nvSpPr>
            <p:cNvPr id="37" name="Oval 38"/>
            <p:cNvSpPr>
              <a:spLocks noChangeArrowheads="1"/>
            </p:cNvSpPr>
            <p:nvPr/>
          </p:nvSpPr>
          <p:spPr bwMode="auto">
            <a:xfrm>
              <a:off x="3839" y="4488"/>
              <a:ext cx="72" cy="80"/>
            </a:xfrm>
            <a:prstGeom prst="ellipse">
              <a:avLst/>
            </a:prstGeom>
            <a:solidFill>
              <a:srgbClr val="0044FE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 Unicode MS" charset="0"/>
              </a:endParaRPr>
            </a:p>
          </p:txBody>
        </p:sp>
      </p:grpSp>
      <p:pic>
        <p:nvPicPr>
          <p:cNvPr id="47" name="Picture 46" descr="unna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31" y="1943019"/>
            <a:ext cx="1888065" cy="14160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65837" y="341523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Stephen Newhouse</a:t>
            </a:r>
          </a:p>
        </p:txBody>
      </p:sp>
    </p:spTree>
    <p:extLst>
      <p:ext uri="{BB962C8B-B14F-4D97-AF65-F5344CB8AC3E}">
        <p14:creationId xmlns:p14="http://schemas.microsoft.com/office/powerpoint/2010/main" val="1150950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958851"/>
            <a:ext cx="8723112" cy="457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 dirty="0"/>
              <a:t>Databases – lots of them and lots of work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3746"/>
              </p:ext>
            </p:extLst>
          </p:nvPr>
        </p:nvGraphicFramePr>
        <p:xfrm>
          <a:off x="3736622" y="1896537"/>
          <a:ext cx="4656340" cy="400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71"/>
                <a:gridCol w="935075"/>
                <a:gridCol w="1552113"/>
                <a:gridCol w="1194881"/>
              </a:tblGrid>
              <a:tr h="7746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Database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Genes covered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# Pathways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Median Pathway Size (min-max)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  <a:tr h="465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KEGG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5952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232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 (1-1131)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  <a:tr h="465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GO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8589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7112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(1-2407)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  <a:tr h="7746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Reactome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4539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5077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3526 (Reaction)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1086 (Pathway)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(1-434)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14 (1-934)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  <a:tr h="465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PANTHER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2170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140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 (1-287)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  <a:tr h="465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OMIM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6983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4712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(1-22)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  <a:tr h="5951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TargetScan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11095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173 (1-1240)</a:t>
                      </a:r>
                      <a:endParaRPr lang="en-US" sz="1400" dirty="0"/>
                    </a:p>
                  </a:txBody>
                  <a:tcPr marL="91435" marR="91435" marT="34287" marB="34287" anchor="ctr"/>
                </a:tc>
              </a:tr>
            </a:tbl>
          </a:graphicData>
        </a:graphic>
      </p:graphicFrame>
      <p:pic>
        <p:nvPicPr>
          <p:cNvPr id="3" name="Picture 2" descr="Screenshot 2015-03-12 16.35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97" y="4108453"/>
            <a:ext cx="1850539" cy="1662515"/>
          </a:xfrm>
          <a:prstGeom prst="rect">
            <a:avLst/>
          </a:prstGeom>
        </p:spPr>
      </p:pic>
      <p:pic>
        <p:nvPicPr>
          <p:cNvPr id="4" name="Picture 3" descr="colm_400x4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97" y="1896537"/>
            <a:ext cx="1695144" cy="1614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497" y="3510587"/>
            <a:ext cx="206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Colm O`Dushlaine</a:t>
            </a:r>
          </a:p>
          <a:p>
            <a:r>
              <a:rPr lang="en-US" dirty="0"/>
              <a:t>Lizzy Rossin</a:t>
            </a:r>
          </a:p>
        </p:txBody>
      </p:sp>
    </p:spTree>
    <p:extLst>
      <p:ext uri="{BB962C8B-B14F-4D97-AF65-F5344CB8AC3E}">
        <p14:creationId xmlns:p14="http://schemas.microsoft.com/office/powerpoint/2010/main" val="6901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methods and disorders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Each </a:t>
            </a:r>
            <a:r>
              <a:rPr lang="en-US" dirty="0"/>
              <a:t>method has its </a:t>
            </a:r>
            <a:r>
              <a:rPr lang="en-US" dirty="0" smtClean="0"/>
              <a:t>advantages</a:t>
            </a:r>
            <a:r>
              <a:rPr lang="is-IS" dirty="0" smtClean="0"/>
              <a:t>…</a:t>
            </a:r>
            <a:endParaRPr lang="en-US" dirty="0"/>
          </a:p>
          <a:p>
            <a:pPr marL="0" indent="0">
              <a:buNone/>
              <a:defRPr/>
            </a:pPr>
            <a:endParaRPr lang="en-US" b="1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b="1" dirty="0" smtClean="0">
                <a:solidFill>
                  <a:srgbClr val="0000FF"/>
                </a:solidFill>
              </a:rPr>
              <a:t>Comparing </a:t>
            </a:r>
            <a:r>
              <a:rPr lang="en-US" b="1" dirty="0">
                <a:solidFill>
                  <a:srgbClr val="0000FF"/>
                </a:solidFill>
              </a:rPr>
              <a:t>Disorders:</a:t>
            </a:r>
          </a:p>
          <a:p>
            <a:pPr lvl="1">
              <a:defRPr/>
            </a:pPr>
            <a:r>
              <a:rPr lang="en-US" dirty="0"/>
              <a:t>BIPOLAR, MDD, SCZ</a:t>
            </a:r>
          </a:p>
          <a:p>
            <a:pPr lvl="1">
              <a:defRPr/>
            </a:pPr>
            <a:r>
              <a:rPr lang="en-US" dirty="0"/>
              <a:t>Autism and ADD (PGC1 versions) are less well powered, making comparisons difficult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502"/>
            <a:ext cx="8229600" cy="8572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PGC Disorders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84" y="1747621"/>
            <a:ext cx="8340231" cy="339439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SCZ, BIPOLAR and MDD are well-powered</a:t>
            </a:r>
          </a:p>
          <a:p>
            <a:pPr eaLnBrk="1" hangingPunct="1">
              <a:defRPr/>
            </a:pPr>
            <a:r>
              <a:rPr lang="en-US" dirty="0"/>
              <a:t>O</a:t>
            </a:r>
            <a:r>
              <a:rPr lang="en-US" dirty="0" smtClean="0"/>
              <a:t>verlap in the top 10% of pathways? (INRICH)</a:t>
            </a:r>
            <a:endParaRPr lang="en-US" dirty="0"/>
          </a:p>
        </p:txBody>
      </p:sp>
      <p:pic>
        <p:nvPicPr>
          <p:cNvPr id="118787" name="Picture 3" descr="venn_plots.quantiles.3onl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3" y="2433038"/>
            <a:ext cx="4529021" cy="33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venn_plots.quantiles.3onl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97" y="2433038"/>
            <a:ext cx="4527904" cy="33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5957952" y="3907057"/>
            <a:ext cx="563755" cy="276999"/>
          </a:xfrm>
          <a:prstGeom prst="rect">
            <a:avLst/>
          </a:prstGeom>
          <a:solidFill>
            <a:srgbClr val="FF7F7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0" rIns="91406" bIns="0">
            <a:spAutoFit/>
          </a:bodyPr>
          <a:lstStyle/>
          <a:p>
            <a:r>
              <a:rPr lang="en-US" dirty="0"/>
              <a:t>165</a:t>
            </a:r>
          </a:p>
        </p:txBody>
      </p:sp>
      <p:sp>
        <p:nvSpPr>
          <p:cNvPr id="118790" name="TextBox 6"/>
          <p:cNvSpPr txBox="1">
            <a:spLocks noChangeArrowheads="1"/>
          </p:cNvSpPr>
          <p:nvPr/>
        </p:nvSpPr>
        <p:spPr bwMode="auto">
          <a:xfrm rot="10800000" flipV="1">
            <a:off x="6664224" y="4137330"/>
            <a:ext cx="492309" cy="276999"/>
          </a:xfrm>
          <a:prstGeom prst="rect">
            <a:avLst/>
          </a:prstGeom>
          <a:solidFill>
            <a:srgbClr val="B0DD7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0" rIns="91406" bIns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118791" name="TextBox 7"/>
          <p:cNvSpPr txBox="1">
            <a:spLocks noChangeArrowheads="1"/>
          </p:cNvSpPr>
          <p:nvPr/>
        </p:nvSpPr>
        <p:spPr bwMode="auto">
          <a:xfrm>
            <a:off x="7207138" y="3886206"/>
            <a:ext cx="564872" cy="276999"/>
          </a:xfrm>
          <a:prstGeom prst="rect">
            <a:avLst/>
          </a:prstGeom>
          <a:solidFill>
            <a:srgbClr val="7DB2D0"/>
          </a:solidFill>
          <a:ln w="9525">
            <a:solidFill>
              <a:srgbClr val="7DB2D0"/>
            </a:solidFill>
            <a:miter lim="800000"/>
            <a:headEnd/>
            <a:tailEnd/>
          </a:ln>
        </p:spPr>
        <p:txBody>
          <a:bodyPr lIns="91406" tIns="0" rIns="91406" bIns="0">
            <a:spAutoFit/>
          </a:bodyPr>
          <a:lstStyle/>
          <a:p>
            <a:r>
              <a:rPr lang="en-US" dirty="0"/>
              <a:t>153</a:t>
            </a:r>
          </a:p>
        </p:txBody>
      </p:sp>
      <p:sp>
        <p:nvSpPr>
          <p:cNvPr id="118792" name="TextBox 8"/>
          <p:cNvSpPr txBox="1">
            <a:spLocks noChangeArrowheads="1"/>
          </p:cNvSpPr>
          <p:nvPr/>
        </p:nvSpPr>
        <p:spPr bwMode="auto">
          <a:xfrm>
            <a:off x="6600961" y="4619376"/>
            <a:ext cx="564872" cy="276999"/>
          </a:xfrm>
          <a:prstGeom prst="rect">
            <a:avLst/>
          </a:prstGeom>
          <a:solidFill>
            <a:srgbClr val="FFB2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0" rIns="91406" bIns="0">
            <a:spAutoFit/>
          </a:bodyPr>
          <a:lstStyle/>
          <a:p>
            <a:r>
              <a:rPr lang="en-US" dirty="0"/>
              <a:t>155</a:t>
            </a:r>
          </a:p>
        </p:txBody>
      </p:sp>
      <p:sp>
        <p:nvSpPr>
          <p:cNvPr id="118793" name="TextBox 9"/>
          <p:cNvSpPr txBox="1">
            <a:spLocks noChangeArrowheads="1"/>
          </p:cNvSpPr>
          <p:nvPr/>
        </p:nvSpPr>
        <p:spPr bwMode="auto">
          <a:xfrm>
            <a:off x="6532864" y="3335557"/>
            <a:ext cx="772512" cy="276999"/>
          </a:xfrm>
          <a:prstGeom prst="rect">
            <a:avLst/>
          </a:prstGeom>
          <a:solidFill>
            <a:srgbClr val="FFFCB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0" rIns="91406" bIns="0">
            <a:spAutoFit/>
          </a:bodyPr>
          <a:lstStyle/>
          <a:p>
            <a:r>
              <a:rPr lang="en-US" dirty="0"/>
              <a:t>1153</a:t>
            </a:r>
          </a:p>
        </p:txBody>
      </p:sp>
      <p:sp>
        <p:nvSpPr>
          <p:cNvPr id="118794" name="TextBox 10"/>
          <p:cNvSpPr txBox="1">
            <a:spLocks noChangeArrowheads="1"/>
          </p:cNvSpPr>
          <p:nvPr/>
        </p:nvSpPr>
        <p:spPr bwMode="auto">
          <a:xfrm>
            <a:off x="7567719" y="4629156"/>
            <a:ext cx="772512" cy="276999"/>
          </a:xfrm>
          <a:prstGeom prst="rect">
            <a:avLst/>
          </a:prstGeom>
          <a:solidFill>
            <a:srgbClr val="BEBAD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0" rIns="91406" bIns="0">
            <a:spAutoFit/>
          </a:bodyPr>
          <a:lstStyle/>
          <a:p>
            <a:r>
              <a:rPr lang="en-US" dirty="0"/>
              <a:t>1163</a:t>
            </a:r>
          </a:p>
        </p:txBody>
      </p:sp>
      <p:sp>
        <p:nvSpPr>
          <p:cNvPr id="118795" name="TextBox 11"/>
          <p:cNvSpPr txBox="1">
            <a:spLocks noChangeArrowheads="1"/>
          </p:cNvSpPr>
          <p:nvPr/>
        </p:nvSpPr>
        <p:spPr bwMode="auto">
          <a:xfrm>
            <a:off x="5523697" y="4592857"/>
            <a:ext cx="773629" cy="276999"/>
          </a:xfrm>
          <a:prstGeom prst="rect">
            <a:avLst/>
          </a:prstGeom>
          <a:solidFill>
            <a:srgbClr val="88D3C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0" rIns="91406" bIns="0">
            <a:spAutoFit/>
          </a:bodyPr>
          <a:lstStyle/>
          <a:p>
            <a:r>
              <a:rPr lang="en-US" dirty="0"/>
              <a:t>1151</a:t>
            </a:r>
          </a:p>
        </p:txBody>
      </p:sp>
      <p:sp>
        <p:nvSpPr>
          <p:cNvPr id="118796" name="TextBox 12"/>
          <p:cNvSpPr txBox="1">
            <a:spLocks noChangeArrowheads="1"/>
          </p:cNvSpPr>
          <p:nvPr/>
        </p:nvSpPr>
        <p:spPr bwMode="auto">
          <a:xfrm>
            <a:off x="1066120" y="5624810"/>
            <a:ext cx="2617835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3" rIns="91406" bIns="45703">
            <a:spAutoFit/>
          </a:bodyPr>
          <a:lstStyle/>
          <a:p>
            <a:pPr algn="ctr"/>
            <a:r>
              <a:rPr lang="en-US" sz="2400" dirty="0"/>
              <a:t>OBSERVED</a:t>
            </a:r>
          </a:p>
        </p:txBody>
      </p:sp>
      <p:sp>
        <p:nvSpPr>
          <p:cNvPr id="118797" name="TextBox 13"/>
          <p:cNvSpPr txBox="1">
            <a:spLocks noChangeArrowheads="1"/>
          </p:cNvSpPr>
          <p:nvPr/>
        </p:nvSpPr>
        <p:spPr bwMode="auto">
          <a:xfrm>
            <a:off x="5671053" y="5624811"/>
            <a:ext cx="2617835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6" tIns="45703" rIns="91406" bIns="45703">
            <a:spAutoFit/>
          </a:bodyPr>
          <a:lstStyle/>
          <a:p>
            <a:pPr algn="ctr"/>
            <a:r>
              <a:rPr lang="en-US" sz="2400" dirty="0"/>
              <a:t>EXPECTED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408" y="479500"/>
            <a:ext cx="1239017" cy="1119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0687" y="9565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 Lee</a:t>
            </a:r>
          </a:p>
        </p:txBody>
      </p:sp>
    </p:spTree>
    <p:extLst>
      <p:ext uri="{BB962C8B-B14F-4D97-AF65-F5344CB8AC3E}">
        <p14:creationId xmlns:p14="http://schemas.microsoft.com/office/powerpoint/2010/main" val="89767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 a combined p-value for three psychiatric disorders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0"/>
          <a:stretch/>
        </p:blipFill>
        <p:spPr bwMode="auto">
          <a:xfrm>
            <a:off x="491345" y="1941687"/>
            <a:ext cx="8207030" cy="42058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3714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Pathways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2" indent="-342892">
              <a:buFont typeface="Arial"/>
              <a:buChar char="•"/>
            </a:pPr>
            <a:endParaRPr lang="en-US" dirty="0" smtClean="0"/>
          </a:p>
          <a:p>
            <a:pPr marL="342892" indent="-342892">
              <a:buFont typeface="Arial"/>
              <a:buChar char="•"/>
            </a:pPr>
            <a:r>
              <a:rPr lang="en-US" dirty="0" smtClean="0"/>
              <a:t>Results </a:t>
            </a:r>
            <a:r>
              <a:rPr lang="en-US" dirty="0"/>
              <a:t>from a combined analysis of 5 methods on the 5 PGC1 CDG datasets but we focused on the three adult disorders</a:t>
            </a:r>
            <a:r>
              <a:rPr lang="en-US" dirty="0" smtClean="0"/>
              <a:t>.</a:t>
            </a:r>
            <a:endParaRPr lang="en-US" dirty="0"/>
          </a:p>
          <a:p>
            <a:pPr marL="342892" indent="-342892">
              <a:buFont typeface="Arial"/>
              <a:buChar char="•"/>
            </a:pPr>
            <a:r>
              <a:rPr lang="en-US" dirty="0"/>
              <a:t>Thus, the results reflect the average across the 5 methods used</a:t>
            </a:r>
            <a:r>
              <a:rPr lang="en-US" dirty="0" smtClean="0"/>
              <a:t>.</a:t>
            </a:r>
            <a:endParaRPr lang="en-US" dirty="0"/>
          </a:p>
          <a:p>
            <a:pPr marL="342892" indent="-342892">
              <a:buFont typeface="Arial"/>
              <a:buChar char="•"/>
            </a:pPr>
            <a:r>
              <a:rPr lang="en-US" dirty="0" smtClean="0"/>
              <a:t>Significant </a:t>
            </a:r>
            <a:r>
              <a:rPr lang="en-US" dirty="0" smtClean="0"/>
              <a:t>q-values (= FDR adjusted p-values) </a:t>
            </a:r>
            <a:r>
              <a:rPr lang="en-US" dirty="0" smtClean="0"/>
              <a:t>defined as &lt; 0.05 </a:t>
            </a:r>
            <a:r>
              <a:rPr lang="en-US" dirty="0"/>
              <a:t>and suggestive </a:t>
            </a:r>
            <a:r>
              <a:rPr lang="en-US" dirty="0" smtClean="0"/>
              <a:t>&lt; 0.5.</a:t>
            </a:r>
            <a:endParaRPr lang="en-US" dirty="0"/>
          </a:p>
          <a:p>
            <a:pPr marL="342892" indent="-342892">
              <a:buFont typeface="Arial"/>
              <a:buChar char="•"/>
            </a:pPr>
            <a:r>
              <a:rPr lang="en-US" dirty="0" smtClean="0"/>
              <a:t>MHC region excluded </a:t>
            </a:r>
            <a:r>
              <a:rPr lang="en-US" dirty="0"/>
              <a:t>(high-LD genes also in that region on chromosome </a:t>
            </a:r>
            <a:r>
              <a:rPr lang="en-US"/>
              <a:t>6</a:t>
            </a:r>
            <a:r>
              <a:rPr lang="en-US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results SCZ, BIP, MDD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40" y="1919111"/>
            <a:ext cx="5834239" cy="407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2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key differences in meta-analysis of pathway results?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800" dirty="0"/>
              <a:t>Each disorder gave promising but not statistically compelling evidence for pathway association.</a:t>
            </a:r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800" dirty="0"/>
              <a:t>Analyse each disorder’s pathways and then combine and meta-analyse.</a:t>
            </a:r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800" dirty="0"/>
              <a:t>May be much more powerful than SNP meta analysis.</a:t>
            </a:r>
          </a:p>
          <a:p>
            <a:pPr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800" dirty="0"/>
              <a:t>Robust to </a:t>
            </a:r>
          </a:p>
          <a:p>
            <a:pPr lvl="1"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400" dirty="0"/>
              <a:t>Allelic heterogeneity within GENES and within PATHWAYS across diseases.</a:t>
            </a:r>
          </a:p>
          <a:p>
            <a:pPr lvl="1"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400" dirty="0"/>
              <a:t>Allows for a multitude of weaker effects.</a:t>
            </a:r>
          </a:p>
          <a:p>
            <a:pPr lvl="1">
              <a:tabLst>
                <a:tab pos="0" algn="l"/>
                <a:tab pos="73652" algn="l"/>
                <a:tab pos="389463" algn="l"/>
                <a:tab pos="705275" algn="l"/>
                <a:tab pos="1021085" algn="l"/>
                <a:tab pos="1336895" algn="l"/>
                <a:tab pos="1652706" algn="l"/>
                <a:tab pos="1968517" algn="l"/>
                <a:tab pos="2284328" algn="l"/>
                <a:tab pos="2600138" algn="l"/>
                <a:tab pos="2915949" algn="l"/>
                <a:tab pos="3231761" algn="l"/>
                <a:tab pos="3547571" algn="l"/>
                <a:tab pos="3863381" algn="l"/>
                <a:tab pos="4179191" algn="l"/>
                <a:tab pos="4495003" algn="l"/>
                <a:tab pos="4810814" algn="l"/>
                <a:tab pos="5126624" algn="l"/>
                <a:tab pos="5442436" algn="l"/>
                <a:tab pos="5758246" algn="l"/>
                <a:tab pos="6074057" algn="l"/>
              </a:tabLst>
              <a:defRPr/>
            </a:pPr>
            <a:r>
              <a:rPr lang="en-GB" sz="2400" dirty="0"/>
              <a:t>Modulation of the pathways can differ across disorders.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Meta-analysis of the pathway results SCZ, BIP, MDD</a:t>
            </a:r>
            <a:br>
              <a:rPr lang="en-US" sz="2800" dirty="0" smtClean="0"/>
            </a:br>
            <a:r>
              <a:rPr lang="en-US" sz="2800" dirty="0" smtClean="0"/>
              <a:t>16 pathways with FDR &lt; 0.05, 49 with FDR &lt; 0.1</a:t>
            </a:r>
            <a:endParaRPr lang="en-US" sz="2800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7" y="1884018"/>
            <a:ext cx="6867328" cy="42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Pathways </a:t>
            </a:r>
            <a:r>
              <a:rPr lang="en-US" dirty="0" err="1" smtClean="0"/>
              <a:t>v.s</a:t>
            </a:r>
            <a:r>
              <a:rPr lang="en-US" dirty="0" smtClean="0"/>
              <a:t>. Networks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456609" y="1917266"/>
            <a:ext cx="8229711" cy="394282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0" tIns="0" rIns="0" bIns="0" rtlCol="0">
            <a:normAutofit/>
          </a:bodyPr>
          <a:lstStyle/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  <a:p>
            <a:pPr>
              <a:tabLst>
                <a:tab pos="0" algn="l"/>
                <a:tab pos="73676" algn="l"/>
                <a:tab pos="389591" algn="l"/>
                <a:tab pos="705503" algn="l"/>
                <a:tab pos="1021417" algn="l"/>
                <a:tab pos="1337330" algn="l"/>
                <a:tab pos="1653244" algn="l"/>
                <a:tab pos="1969157" algn="l"/>
                <a:tab pos="2285071" algn="l"/>
                <a:tab pos="2600984" algn="l"/>
                <a:tab pos="2916898" algn="l"/>
                <a:tab pos="3232811" algn="l"/>
                <a:tab pos="3548724" algn="l"/>
                <a:tab pos="3864638" algn="l"/>
                <a:tab pos="4180552" algn="l"/>
                <a:tab pos="4496465" algn="l"/>
                <a:tab pos="4812379" algn="l"/>
                <a:tab pos="5128292" algn="l"/>
                <a:tab pos="5444206" algn="l"/>
                <a:tab pos="5760119" algn="l"/>
                <a:tab pos="6076033" algn="l"/>
                <a:tab pos="6108405" algn="l"/>
                <a:tab pos="6617438" algn="l"/>
                <a:tab pos="7126473" algn="l"/>
                <a:tab pos="7635506" algn="l"/>
                <a:tab pos="8144540" algn="l"/>
              </a:tabLst>
              <a:defRPr/>
            </a:pPr>
            <a:endParaRPr lang="en-GB" sz="2300" dirty="0"/>
          </a:p>
        </p:txBody>
      </p:sp>
      <p:sp>
        <p:nvSpPr>
          <p:cNvPr id="13" name="TextBox 12"/>
          <p:cNvSpPr txBox="1"/>
          <p:nvPr/>
        </p:nvSpPr>
        <p:spPr>
          <a:xfrm>
            <a:off x="456609" y="1632287"/>
            <a:ext cx="75105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i="1" dirty="0" smtClean="0"/>
          </a:p>
          <a:p>
            <a:r>
              <a:rPr lang="en-US" b="1" i="1" dirty="0" smtClean="0"/>
              <a:t>Pathway: </a:t>
            </a:r>
            <a:r>
              <a:rPr lang="en-US" dirty="0" smtClean="0"/>
              <a:t>series </a:t>
            </a:r>
            <a:r>
              <a:rPr lang="en-US" dirty="0"/>
              <a:t>of actions among </a:t>
            </a:r>
            <a:r>
              <a:rPr lang="en-US" dirty="0" smtClean="0"/>
              <a:t>molecules </a:t>
            </a:r>
            <a:r>
              <a:rPr lang="en-US" dirty="0"/>
              <a:t>leading to a product or a </a:t>
            </a:r>
            <a:r>
              <a:rPr lang="en-US" dirty="0" smtClean="0"/>
              <a:t>change.</a:t>
            </a:r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 smtClean="0"/>
          </a:p>
          <a:p>
            <a:endParaRPr lang="en-US" b="1" i="1" dirty="0" smtClean="0"/>
          </a:p>
          <a:p>
            <a:r>
              <a:rPr lang="en-US" b="1" i="1" dirty="0" smtClean="0"/>
              <a:t>Network: </a:t>
            </a:r>
            <a:r>
              <a:rPr lang="en-US" dirty="0" smtClean="0"/>
              <a:t>a collection of nodes (molecules) and edges (type of interaction).</a:t>
            </a:r>
            <a:endParaRPr lang="en-US" b="1" i="1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Oval 13"/>
          <p:cNvSpPr/>
          <p:nvPr/>
        </p:nvSpPr>
        <p:spPr>
          <a:xfrm>
            <a:off x="3145097" y="2626761"/>
            <a:ext cx="290513" cy="247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72211" y="2736321"/>
            <a:ext cx="5129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035018" y="2617294"/>
            <a:ext cx="342900" cy="261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486232" y="2626761"/>
            <a:ext cx="656676" cy="109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riangle 23"/>
          <p:cNvSpPr/>
          <p:nvPr/>
        </p:nvSpPr>
        <p:spPr>
          <a:xfrm>
            <a:off x="5163609" y="2424470"/>
            <a:ext cx="314325" cy="33205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5163609" y="2815224"/>
            <a:ext cx="307177" cy="3224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18626" y="2830544"/>
            <a:ext cx="624282" cy="14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231480" y="4744261"/>
            <a:ext cx="290513" cy="2476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21401" y="4734794"/>
            <a:ext cx="342900" cy="261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/>
          <p:cNvSpPr/>
          <p:nvPr/>
        </p:nvSpPr>
        <p:spPr>
          <a:xfrm>
            <a:off x="4925088" y="4541970"/>
            <a:ext cx="314325" cy="33205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/>
          <p:cNvSpPr/>
          <p:nvPr/>
        </p:nvSpPr>
        <p:spPr>
          <a:xfrm>
            <a:off x="4925088" y="4950217"/>
            <a:ext cx="307177" cy="3224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521993" y="4865763"/>
            <a:ext cx="599408" cy="8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464301" y="4734794"/>
            <a:ext cx="514274" cy="1351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64301" y="4895367"/>
            <a:ext cx="460787" cy="2160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77672" y="4348568"/>
            <a:ext cx="298092" cy="345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2730984" y="4684634"/>
            <a:ext cx="502046" cy="1192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289808" y="5011020"/>
            <a:ext cx="3043" cy="472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107253" y="5258392"/>
            <a:ext cx="397087" cy="284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490052" y="5454792"/>
            <a:ext cx="313010" cy="28839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16659" y="4500359"/>
            <a:ext cx="313010" cy="28839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4136219" y="5469501"/>
            <a:ext cx="307177" cy="322463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5397362" y="4079675"/>
            <a:ext cx="314325" cy="332056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776288" y="5160057"/>
            <a:ext cx="298092" cy="345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riangle 42"/>
          <p:cNvSpPr/>
          <p:nvPr/>
        </p:nvSpPr>
        <p:spPr>
          <a:xfrm>
            <a:off x="5995978" y="4891164"/>
            <a:ext cx="314325" cy="332056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5757223" y="5700956"/>
            <a:ext cx="238755" cy="23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Diamond 44"/>
          <p:cNvSpPr/>
          <p:nvPr/>
        </p:nvSpPr>
        <p:spPr>
          <a:xfrm>
            <a:off x="5919768" y="5863292"/>
            <a:ext cx="307177" cy="322463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3629623" y="5508956"/>
            <a:ext cx="502046" cy="1192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315298" y="5324681"/>
            <a:ext cx="313010" cy="28839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4377918" y="5700956"/>
            <a:ext cx="238755" cy="238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Diamond 48"/>
          <p:cNvSpPr/>
          <p:nvPr/>
        </p:nvSpPr>
        <p:spPr>
          <a:xfrm>
            <a:off x="4540463" y="5863292"/>
            <a:ext cx="307177" cy="322463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636297" y="4166506"/>
            <a:ext cx="298092" cy="3451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riangle 50"/>
          <p:cNvSpPr/>
          <p:nvPr/>
        </p:nvSpPr>
        <p:spPr>
          <a:xfrm>
            <a:off x="2878565" y="3886324"/>
            <a:ext cx="314325" cy="332056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091837" y="4628396"/>
            <a:ext cx="321653" cy="18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755811" y="4500359"/>
            <a:ext cx="313010" cy="28839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Multidimensional scaling plot of top 50 pathways with suggestive significance (FDR &lt; 0.5)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50" y="2054578"/>
            <a:ext cx="4971219" cy="34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 Drug/GWAS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Using GWAS summary </a:t>
            </a:r>
            <a:r>
              <a:rPr lang="en-US" dirty="0" smtClean="0"/>
              <a:t>statistics, drug/gene information and </a:t>
            </a:r>
            <a:r>
              <a:rPr lang="en-US" dirty="0" smtClean="0"/>
              <a:t>pathway analysis tools</a:t>
            </a:r>
            <a:r>
              <a:rPr lang="is-IS" dirty="0" smtClean="0"/>
              <a:t> to:</a:t>
            </a:r>
            <a:endParaRPr lang="is-IS" dirty="0"/>
          </a:p>
          <a:p>
            <a:endParaRPr lang="en-US" dirty="0" smtClean="0"/>
          </a:p>
          <a:p>
            <a:pPr lvl="1"/>
            <a:r>
              <a:rPr lang="en-US" sz="2000" dirty="0" smtClean="0"/>
              <a:t>Find </a:t>
            </a:r>
            <a:r>
              <a:rPr lang="en-US" sz="2000" dirty="0"/>
              <a:t>new purposes for known drugs</a:t>
            </a:r>
          </a:p>
          <a:p>
            <a:pPr lvl="1"/>
            <a:r>
              <a:rPr lang="en-US" sz="2000" dirty="0" smtClean="0"/>
              <a:t>Find </a:t>
            </a:r>
            <a:r>
              <a:rPr lang="en-US" sz="2000" dirty="0"/>
              <a:t>new potential leads for </a:t>
            </a:r>
            <a:r>
              <a:rPr lang="en-US" sz="2000" dirty="0" smtClean="0"/>
              <a:t>specific disorders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marL="201168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7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 Drug/Gene Interactions: </a:t>
            </a:r>
            <a:r>
              <a:rPr lang="en-US" dirty="0" err="1" smtClean="0"/>
              <a:t>DGIdb</a:t>
            </a:r>
            <a:endParaRPr lang="en-US" dirty="0"/>
          </a:p>
        </p:txBody>
      </p:sp>
      <p:sp>
        <p:nvSpPr>
          <p:cNvPr id="12" name="Shape 209"/>
          <p:cNvSpPr/>
          <p:nvPr/>
        </p:nvSpPr>
        <p:spPr>
          <a:xfrm>
            <a:off x="2802799" y="2047338"/>
            <a:ext cx="480522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2800"/>
              <a:t>http://dgidb.genome.wustl.edu/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793" y="2685295"/>
            <a:ext cx="2266541" cy="286578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211"/>
          <p:cNvSpPr/>
          <p:nvPr/>
        </p:nvSpPr>
        <p:spPr>
          <a:xfrm>
            <a:off x="1802970" y="5590725"/>
            <a:ext cx="61697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/>
            </a:lvl1pPr>
          </a:lstStyle>
          <a:p>
            <a:r>
              <a:rPr sz="2800" b="0"/>
              <a:t>The whole database can be downloaded.</a:t>
            </a:r>
          </a:p>
        </p:txBody>
      </p:sp>
      <p:sp>
        <p:nvSpPr>
          <p:cNvPr id="15" name="Shape 212"/>
          <p:cNvSpPr/>
          <p:nvPr/>
        </p:nvSpPr>
        <p:spPr>
          <a:xfrm>
            <a:off x="4202334" y="3533238"/>
            <a:ext cx="403148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i="1"/>
            </a:lvl1pPr>
          </a:lstStyle>
          <a:p>
            <a:r>
              <a:rPr sz="2800"/>
              <a:t>Paste gene or drug list here</a:t>
            </a:r>
          </a:p>
        </p:txBody>
      </p:sp>
      <p:sp>
        <p:nvSpPr>
          <p:cNvPr id="16" name="Shape 213"/>
          <p:cNvSpPr/>
          <p:nvPr/>
        </p:nvSpPr>
        <p:spPr>
          <a:xfrm flipH="1">
            <a:off x="3293777" y="3667541"/>
            <a:ext cx="854361" cy="1"/>
          </a:xfrm>
          <a:prstGeom prst="line">
            <a:avLst/>
          </a:prstGeom>
          <a:ln w="50800">
            <a:solidFill>
              <a:schemeClr val="accent2"/>
            </a:solidFill>
            <a:tailEnd type="triangle"/>
          </a:ln>
        </p:spPr>
        <p:txBody>
          <a:bodyPr lIns="34289" rIns="34289"/>
          <a:lstStyle/>
          <a:p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5551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 Drug/Gene Interactions: </a:t>
            </a:r>
            <a:r>
              <a:rPr lang="en-US" dirty="0" err="1" smtClean="0"/>
              <a:t>DGIdb</a:t>
            </a:r>
            <a:endParaRPr lang="en-US" dirty="0"/>
          </a:p>
        </p:txBody>
      </p:sp>
      <p:sp>
        <p:nvSpPr>
          <p:cNvPr id="8" name="Shape 205"/>
          <p:cNvSpPr/>
          <p:nvPr/>
        </p:nvSpPr>
        <p:spPr>
          <a:xfrm>
            <a:off x="1007573" y="1885136"/>
            <a:ext cx="4884861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b="1" i="1"/>
            </a:pPr>
            <a:r>
              <a:rPr dirty="0"/>
              <a:t>Drug-gene interactions mined from 15 databases:</a:t>
            </a:r>
          </a:p>
          <a:p>
            <a:pPr marL="135355" indent="-135355">
              <a:buSzPct val="100000"/>
              <a:buChar char="•"/>
            </a:pPr>
            <a:r>
              <a:rPr dirty="0"/>
              <a:t>DrugBank</a:t>
            </a:r>
          </a:p>
          <a:p>
            <a:pPr marL="135355" indent="-135355">
              <a:buSzPct val="100000"/>
              <a:buChar char="•"/>
            </a:pPr>
            <a:r>
              <a:rPr dirty="0"/>
              <a:t>therapeutic target database (TTD)</a:t>
            </a:r>
          </a:p>
          <a:p>
            <a:pPr marL="135355" indent="-135355">
              <a:buSzPct val="100000"/>
              <a:buChar char="•"/>
            </a:pPr>
            <a:r>
              <a:rPr dirty="0"/>
              <a:t>PharmGKB</a:t>
            </a:r>
          </a:p>
          <a:p>
            <a:pPr marL="135355" indent="-135355">
              <a:buSzPct val="100000"/>
              <a:buChar char="•"/>
            </a:pPr>
            <a:r>
              <a:rPr dirty="0"/>
              <a:t>Targeted agents in lung cancer (TALC)</a:t>
            </a:r>
          </a:p>
          <a:p>
            <a:pPr marL="135355" indent="-135355">
              <a:buSzPct val="100000"/>
              <a:buChar char="•"/>
            </a:pPr>
            <a:r>
              <a:rPr dirty="0"/>
              <a:t>TdgClinicalTrial</a:t>
            </a:r>
          </a:p>
          <a:p>
            <a:pPr marL="135355" indent="-135355">
              <a:buSzPct val="100000"/>
              <a:buChar char="•"/>
            </a:pPr>
            <a:r>
              <a:rPr dirty="0"/>
              <a:t>ChEMBL</a:t>
            </a:r>
          </a:p>
          <a:p>
            <a:pPr marL="135355" indent="-135355">
              <a:buSzPct val="100000"/>
              <a:buChar char="•"/>
            </a:pPr>
            <a:r>
              <a:rPr dirty="0"/>
              <a:t>CancerCommons</a:t>
            </a:r>
          </a:p>
          <a:p>
            <a:pPr marL="135355" indent="-135355">
              <a:buSzPct val="100000"/>
              <a:buChar char="•"/>
            </a:pPr>
            <a:r>
              <a:rPr dirty="0"/>
              <a:t>MyCancerGenome, MyCancerGenomeClinicalTrial</a:t>
            </a:r>
          </a:p>
          <a:p>
            <a:pPr marL="135355" indent="-135355">
              <a:buSzPct val="100000"/>
              <a:buChar char="•"/>
            </a:pPr>
            <a:r>
              <a:rPr dirty="0"/>
              <a:t>CIViC</a:t>
            </a:r>
          </a:p>
          <a:p>
            <a:pPr marL="135355" indent="-135355">
              <a:buSzPct val="100000"/>
              <a:buChar char="•"/>
            </a:pPr>
            <a:r>
              <a:rPr dirty="0"/>
              <a:t>ClearityFoundationBiomarkers</a:t>
            </a:r>
          </a:p>
          <a:p>
            <a:pPr marL="135355" indent="-135355">
              <a:buSzPct val="100000"/>
              <a:buChar char="•"/>
            </a:pPr>
            <a:r>
              <a:rPr dirty="0"/>
              <a:t>ClearityFoundationClinicalTrail</a:t>
            </a:r>
          </a:p>
          <a:p>
            <a:pPr marL="135355" indent="-135355">
              <a:buSzPct val="100000"/>
              <a:buChar char="•"/>
            </a:pPr>
            <a:r>
              <a:rPr dirty="0"/>
              <a:t>DoCM</a:t>
            </a:r>
          </a:p>
          <a:p>
            <a:pPr marL="135355" indent="-135355">
              <a:buSzPct val="100000"/>
              <a:buChar char="•"/>
            </a:pPr>
            <a:r>
              <a:rPr dirty="0"/>
              <a:t>GuideToPharmacologyInteractions</a:t>
            </a:r>
          </a:p>
          <a:p>
            <a:pPr marL="135355" indent="-135355">
              <a:buSzPct val="100000"/>
              <a:buChar char="•"/>
            </a:pPr>
            <a:r>
              <a:rPr dirty="0"/>
              <a:t>Trends in the Exploration of Novel Drug targets</a:t>
            </a:r>
          </a:p>
        </p:txBody>
      </p:sp>
    </p:spTree>
    <p:extLst>
      <p:ext uri="{BB962C8B-B14F-4D97-AF65-F5344CB8AC3E}">
        <p14:creationId xmlns:p14="http://schemas.microsoft.com/office/powerpoint/2010/main" val="19121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Summary Statistics</a:t>
            </a:r>
            <a:endParaRPr lang="en-US" dirty="0"/>
          </a:p>
        </p:txBody>
      </p:sp>
      <p:sp>
        <p:nvSpPr>
          <p:cNvPr id="6" name="Shape 189"/>
          <p:cNvSpPr/>
          <p:nvPr/>
        </p:nvSpPr>
        <p:spPr>
          <a:xfrm>
            <a:off x="800099" y="2178584"/>
            <a:ext cx="387458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b="1" dirty="0"/>
              <a:t>AMD, </a:t>
            </a:r>
            <a:r>
              <a:rPr dirty="0"/>
              <a:t>Age-related macular degeneration</a:t>
            </a:r>
          </a:p>
          <a:p>
            <a:r>
              <a:rPr b="1" dirty="0"/>
              <a:t>CARDIoGRAM,</a:t>
            </a:r>
            <a:r>
              <a:rPr dirty="0"/>
              <a:t> Coronary Artery Disease</a:t>
            </a:r>
          </a:p>
          <a:p>
            <a:r>
              <a:rPr b="1" dirty="0"/>
              <a:t>CHIC,</a:t>
            </a:r>
            <a:r>
              <a:rPr dirty="0"/>
              <a:t> Childhood intelligence</a:t>
            </a:r>
          </a:p>
          <a:p>
            <a:r>
              <a:rPr b="1" dirty="0"/>
              <a:t>DIAGRAM,</a:t>
            </a:r>
            <a:r>
              <a:rPr dirty="0"/>
              <a:t> Diabetes</a:t>
            </a:r>
          </a:p>
          <a:p>
            <a:r>
              <a:rPr b="1" dirty="0"/>
              <a:t>EGG,</a:t>
            </a:r>
            <a:r>
              <a:rPr dirty="0"/>
              <a:t> Early growth</a:t>
            </a:r>
          </a:p>
          <a:p>
            <a:r>
              <a:rPr b="1" dirty="0"/>
              <a:t>ENIGMA, </a:t>
            </a:r>
            <a:r>
              <a:rPr dirty="0"/>
              <a:t>Brain volume</a:t>
            </a:r>
          </a:p>
          <a:p>
            <a:r>
              <a:rPr b="1" dirty="0"/>
              <a:t>GCAN,</a:t>
            </a:r>
            <a:r>
              <a:rPr dirty="0"/>
              <a:t> Anorexia Nervosa</a:t>
            </a:r>
          </a:p>
          <a:p>
            <a:r>
              <a:rPr b="1" dirty="0"/>
              <a:t>GEFOS, </a:t>
            </a:r>
            <a:r>
              <a:rPr dirty="0"/>
              <a:t>Osteoporosis</a:t>
            </a:r>
          </a:p>
        </p:txBody>
      </p:sp>
      <p:sp>
        <p:nvSpPr>
          <p:cNvPr id="7" name="Shape 190"/>
          <p:cNvSpPr/>
          <p:nvPr/>
        </p:nvSpPr>
        <p:spPr>
          <a:xfrm>
            <a:off x="5174695" y="2178584"/>
            <a:ext cx="3068595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b="1" dirty="0"/>
              <a:t>GIANT, </a:t>
            </a:r>
            <a:r>
              <a:rPr dirty="0"/>
              <a:t>Anthropometric traits</a:t>
            </a:r>
            <a:endParaRPr b="1" dirty="0"/>
          </a:p>
          <a:p>
            <a:r>
              <a:rPr b="1" dirty="0"/>
              <a:t>MAGIC,</a:t>
            </a:r>
            <a:r>
              <a:rPr dirty="0"/>
              <a:t>Glycaemic traits</a:t>
            </a:r>
          </a:p>
          <a:p>
            <a:r>
              <a:rPr b="1" dirty="0"/>
              <a:t>GLGC,</a:t>
            </a:r>
            <a:r>
              <a:rPr dirty="0"/>
              <a:t> Lipids</a:t>
            </a:r>
          </a:p>
          <a:p>
            <a:r>
              <a:rPr b="1" dirty="0"/>
              <a:t>PGC,</a:t>
            </a:r>
            <a:r>
              <a:rPr dirty="0"/>
              <a:t> Psychiatric disorders</a:t>
            </a:r>
          </a:p>
          <a:p>
            <a:r>
              <a:rPr b="1" dirty="0"/>
              <a:t>ReproGen</a:t>
            </a:r>
            <a:r>
              <a:rPr dirty="0"/>
              <a:t>, Reproductive ageing</a:t>
            </a:r>
          </a:p>
          <a:p>
            <a:r>
              <a:rPr b="1" dirty="0"/>
              <a:t>SSGAC,</a:t>
            </a:r>
            <a:r>
              <a:rPr dirty="0"/>
              <a:t> Social science outcomes</a:t>
            </a:r>
          </a:p>
          <a:p>
            <a:r>
              <a:rPr b="1" dirty="0"/>
              <a:t>TAG,</a:t>
            </a:r>
            <a:r>
              <a:rPr dirty="0"/>
              <a:t> Tobacco</a:t>
            </a:r>
          </a:p>
          <a:p>
            <a:r>
              <a:rPr b="1" dirty="0"/>
              <a:t>IMSGC</a:t>
            </a:r>
            <a:r>
              <a:rPr dirty="0"/>
              <a:t>, Multiple sclerosis</a:t>
            </a:r>
          </a:p>
          <a:p>
            <a:r>
              <a:rPr b="1" dirty="0"/>
              <a:t>GPC,</a:t>
            </a:r>
            <a:r>
              <a:rPr dirty="0"/>
              <a:t>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47555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Drug/GWAS Pathway Analysis</a:t>
            </a:r>
            <a:endParaRPr lang="en-US" dirty="0"/>
          </a:p>
        </p:txBody>
      </p:sp>
      <p:grpSp>
        <p:nvGrpSpPr>
          <p:cNvPr id="6" name="Group 153"/>
          <p:cNvGrpSpPr/>
          <p:nvPr/>
        </p:nvGrpSpPr>
        <p:grpSpPr>
          <a:xfrm>
            <a:off x="250988" y="3333051"/>
            <a:ext cx="2286001" cy="552451"/>
            <a:chOff x="0" y="0"/>
            <a:chExt cx="3048000" cy="736600"/>
          </a:xfrm>
        </p:grpSpPr>
        <p:sp>
          <p:nvSpPr>
            <p:cNvPr id="7" name="Shape 151"/>
            <p:cNvSpPr/>
            <p:nvPr/>
          </p:nvSpPr>
          <p:spPr>
            <a:xfrm>
              <a:off x="0" y="0"/>
              <a:ext cx="3048000" cy="736600"/>
            </a:xfrm>
            <a:prstGeom prst="rect">
              <a:avLst/>
            </a:pr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8" name="Shape 152"/>
            <p:cNvSpPr/>
            <p:nvPr/>
          </p:nvSpPr>
          <p:spPr>
            <a:xfrm>
              <a:off x="0" y="183637"/>
              <a:ext cx="3048000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/>
            </a:lstStyle>
            <a:p>
              <a:r>
                <a:rPr sz="1350"/>
                <a:t>Gather drug/gene information</a:t>
              </a:r>
            </a:p>
          </p:txBody>
        </p:sp>
      </p:grpSp>
      <p:grpSp>
        <p:nvGrpSpPr>
          <p:cNvPr id="9" name="Group 156"/>
          <p:cNvGrpSpPr/>
          <p:nvPr/>
        </p:nvGrpSpPr>
        <p:grpSpPr>
          <a:xfrm>
            <a:off x="6575396" y="3210715"/>
            <a:ext cx="2286001" cy="552451"/>
            <a:chOff x="0" y="0"/>
            <a:chExt cx="3048000" cy="736600"/>
          </a:xfrm>
        </p:grpSpPr>
        <p:sp>
          <p:nvSpPr>
            <p:cNvPr id="10" name="Shape 154"/>
            <p:cNvSpPr/>
            <p:nvPr/>
          </p:nvSpPr>
          <p:spPr>
            <a:xfrm>
              <a:off x="0" y="0"/>
              <a:ext cx="3048000" cy="736600"/>
            </a:xfrm>
            <a:prstGeom prst="rect">
              <a:avLst/>
            </a:pr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" name="Shape 155"/>
            <p:cNvSpPr/>
            <p:nvPr/>
          </p:nvSpPr>
          <p:spPr>
            <a:xfrm>
              <a:off x="0" y="45137"/>
              <a:ext cx="304800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/>
            </a:lstStyle>
            <a:p>
              <a:r>
                <a:rPr sz="1350" dirty="0"/>
                <a:t>Gather GWAS summary statistics for variants</a:t>
              </a:r>
            </a:p>
          </p:txBody>
        </p:sp>
      </p:grpSp>
      <p:grpSp>
        <p:nvGrpSpPr>
          <p:cNvPr id="15" name="Group 162"/>
          <p:cNvGrpSpPr/>
          <p:nvPr/>
        </p:nvGrpSpPr>
        <p:grpSpPr>
          <a:xfrm>
            <a:off x="6355080" y="4071198"/>
            <a:ext cx="2286001" cy="484746"/>
            <a:chOff x="0" y="-10742"/>
            <a:chExt cx="3048000" cy="646326"/>
          </a:xfrm>
        </p:grpSpPr>
        <p:sp>
          <p:nvSpPr>
            <p:cNvPr id="16" name="Shape 160"/>
            <p:cNvSpPr/>
            <p:nvPr/>
          </p:nvSpPr>
          <p:spPr>
            <a:xfrm>
              <a:off x="0" y="54638"/>
              <a:ext cx="3048000" cy="515564"/>
            </a:xfrm>
            <a:prstGeom prst="rect">
              <a:avLst/>
            </a:pr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7" name="Shape 161"/>
            <p:cNvSpPr/>
            <p:nvPr/>
          </p:nvSpPr>
          <p:spPr>
            <a:xfrm>
              <a:off x="0" y="-10742"/>
              <a:ext cx="3048000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/>
            </a:lstStyle>
            <a:p>
              <a:r>
                <a:rPr sz="1350" dirty="0"/>
                <a:t>Assign p-value to gene (MAGMA)</a:t>
              </a:r>
            </a:p>
          </p:txBody>
        </p:sp>
      </p:grpSp>
      <p:sp>
        <p:nvSpPr>
          <p:cNvPr id="18" name="Shape 163"/>
          <p:cNvSpPr/>
          <p:nvPr/>
        </p:nvSpPr>
        <p:spPr>
          <a:xfrm>
            <a:off x="1775460" y="3930744"/>
            <a:ext cx="1" cy="338824"/>
          </a:xfrm>
          <a:prstGeom prst="line">
            <a:avLst/>
          </a:prstGeom>
          <a:ln w="12700">
            <a:solidFill>
              <a:schemeClr val="accent1"/>
            </a:solidFill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9" name="Shape 164"/>
          <p:cNvSpPr/>
          <p:nvPr/>
        </p:nvSpPr>
        <p:spPr>
          <a:xfrm flipH="1">
            <a:off x="7797480" y="3814231"/>
            <a:ext cx="3811" cy="240150"/>
          </a:xfrm>
          <a:prstGeom prst="line">
            <a:avLst/>
          </a:prstGeom>
          <a:ln w="12700">
            <a:solidFill>
              <a:schemeClr val="accent1"/>
            </a:solidFill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21" name="Group 168"/>
          <p:cNvGrpSpPr/>
          <p:nvPr/>
        </p:nvGrpSpPr>
        <p:grpSpPr>
          <a:xfrm>
            <a:off x="5482623" y="4766663"/>
            <a:ext cx="3423751" cy="911915"/>
            <a:chOff x="0" y="-37009"/>
            <a:chExt cx="3935664" cy="1215886"/>
          </a:xfrm>
        </p:grpSpPr>
        <p:sp>
          <p:nvSpPr>
            <p:cNvPr id="22" name="Shape 166"/>
            <p:cNvSpPr/>
            <p:nvPr/>
          </p:nvSpPr>
          <p:spPr>
            <a:xfrm>
              <a:off x="0" y="246063"/>
              <a:ext cx="3911600" cy="932814"/>
            </a:xfrm>
            <a:prstGeom prst="rect">
              <a:avLst/>
            </a:pr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23" name="Shape 167"/>
            <p:cNvSpPr/>
            <p:nvPr/>
          </p:nvSpPr>
          <p:spPr>
            <a:xfrm>
              <a:off x="24063" y="-37009"/>
              <a:ext cx="3911601" cy="1200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endParaRPr sz="1350" dirty="0"/>
            </a:p>
            <a:p>
              <a:r>
                <a:rPr sz="1350" dirty="0"/>
                <a:t>	</a:t>
              </a:r>
              <a:r>
                <a:rPr sz="1350" dirty="0" smtClean="0"/>
                <a:t>Gene </a:t>
              </a:r>
              <a:r>
                <a:rPr sz="1350" dirty="0"/>
                <a:t>1	Gene 2	Gene 3</a:t>
              </a:r>
              <a:endParaRPr sz="1350" dirty="0">
                <a:solidFill>
                  <a:srgbClr val="FFFFFF"/>
                </a:solidFill>
              </a:endParaRPr>
            </a:p>
            <a:p>
              <a:r>
                <a:rPr sz="1350" dirty="0"/>
                <a:t>Trait </a:t>
              </a:r>
              <a:r>
                <a:rPr sz="1350" dirty="0" smtClean="0"/>
                <a:t>1</a:t>
              </a:r>
              <a:r>
                <a:rPr sz="1350" dirty="0"/>
                <a:t>	</a:t>
              </a:r>
              <a:r>
                <a:rPr sz="1350" dirty="0" smtClean="0"/>
                <a:t>p</a:t>
              </a:r>
              <a:r>
                <a:rPr lang="fr-FR" sz="1350" dirty="0" smtClean="0"/>
                <a:t>-</a:t>
              </a:r>
              <a:r>
                <a:rPr sz="1350" dirty="0" smtClean="0"/>
                <a:t>value</a:t>
              </a:r>
              <a:r>
                <a:rPr sz="1350" dirty="0"/>
                <a:t>	</a:t>
              </a:r>
              <a:r>
                <a:rPr sz="1350" dirty="0" smtClean="0"/>
                <a:t>p</a:t>
              </a:r>
              <a:r>
                <a:rPr lang="fr-FR" sz="1350" dirty="0" smtClean="0"/>
                <a:t>-</a:t>
              </a:r>
              <a:r>
                <a:rPr sz="1350" dirty="0" smtClean="0"/>
                <a:t>value</a:t>
              </a:r>
              <a:r>
                <a:rPr sz="1350" dirty="0"/>
                <a:t>	</a:t>
              </a:r>
              <a:r>
                <a:rPr sz="1350" dirty="0" smtClean="0"/>
                <a:t>p</a:t>
              </a:r>
              <a:r>
                <a:rPr lang="fr-FR" sz="1350" dirty="0" smtClean="0"/>
                <a:t>-</a:t>
              </a:r>
              <a:r>
                <a:rPr sz="1350" dirty="0" smtClean="0"/>
                <a:t>value</a:t>
              </a:r>
              <a:endParaRPr sz="1350" dirty="0"/>
            </a:p>
            <a:p>
              <a:r>
                <a:rPr sz="1350" dirty="0"/>
                <a:t>Triat 2 	</a:t>
              </a:r>
              <a:r>
                <a:rPr sz="1350" dirty="0" smtClean="0"/>
                <a:t>p</a:t>
              </a:r>
              <a:r>
                <a:rPr lang="fr-FR" sz="1350" dirty="0" smtClean="0"/>
                <a:t>-</a:t>
              </a:r>
              <a:r>
                <a:rPr sz="1350" dirty="0" smtClean="0"/>
                <a:t>value</a:t>
              </a:r>
              <a:r>
                <a:rPr sz="1350" dirty="0"/>
                <a:t>	</a:t>
              </a:r>
              <a:r>
                <a:rPr sz="1350" dirty="0" smtClean="0"/>
                <a:t>p</a:t>
              </a:r>
              <a:r>
                <a:rPr lang="fr-FR" sz="1350" dirty="0" smtClean="0"/>
                <a:t>-</a:t>
              </a:r>
              <a:r>
                <a:rPr sz="1350" dirty="0" smtClean="0"/>
                <a:t>value</a:t>
              </a:r>
              <a:r>
                <a:rPr sz="1350" dirty="0"/>
                <a:t>	</a:t>
              </a:r>
              <a:r>
                <a:rPr sz="1350" dirty="0" smtClean="0"/>
                <a:t>p</a:t>
              </a:r>
              <a:r>
                <a:rPr lang="fr-FR" sz="1350" dirty="0" smtClean="0"/>
                <a:t>-</a:t>
              </a:r>
              <a:r>
                <a:rPr sz="1350" dirty="0" smtClean="0"/>
                <a:t>value</a:t>
              </a:r>
              <a:endParaRPr sz="1350" dirty="0"/>
            </a:p>
          </p:txBody>
        </p:sp>
      </p:grpSp>
      <p:sp>
        <p:nvSpPr>
          <p:cNvPr id="24" name="Shape 169"/>
          <p:cNvSpPr/>
          <p:nvPr/>
        </p:nvSpPr>
        <p:spPr>
          <a:xfrm flipH="1">
            <a:off x="6781046" y="4604979"/>
            <a:ext cx="3811" cy="240150"/>
          </a:xfrm>
          <a:prstGeom prst="line">
            <a:avLst/>
          </a:prstGeom>
          <a:ln w="12700">
            <a:solidFill>
              <a:schemeClr val="accent1"/>
            </a:solidFill>
            <a:tailEnd type="triangle"/>
          </a:ln>
        </p:spPr>
        <p:txBody>
          <a:bodyPr lIns="34289" rIns="34289"/>
          <a:lstStyle/>
          <a:p>
            <a:endParaRPr sz="1350"/>
          </a:p>
        </p:txBody>
      </p:sp>
      <p:grpSp>
        <p:nvGrpSpPr>
          <p:cNvPr id="25" name="Group 172"/>
          <p:cNvGrpSpPr/>
          <p:nvPr/>
        </p:nvGrpSpPr>
        <p:grpSpPr>
          <a:xfrm>
            <a:off x="106974" y="4334501"/>
            <a:ext cx="3878855" cy="692495"/>
            <a:chOff x="-205111" y="-15893"/>
            <a:chExt cx="4206875" cy="923324"/>
          </a:xfrm>
        </p:grpSpPr>
        <p:sp>
          <p:nvSpPr>
            <p:cNvPr id="26" name="Shape 170"/>
            <p:cNvSpPr/>
            <p:nvPr/>
          </p:nvSpPr>
          <p:spPr>
            <a:xfrm>
              <a:off x="-205111" y="37138"/>
              <a:ext cx="4206875" cy="868400"/>
            </a:xfrm>
            <a:prstGeom prst="rect">
              <a:avLst/>
            </a:pr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27" name="Shape 171"/>
            <p:cNvSpPr/>
            <p:nvPr/>
          </p:nvSpPr>
          <p:spPr>
            <a:xfrm>
              <a:off x="0" y="-15893"/>
              <a:ext cx="4001764" cy="923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r>
                <a:rPr lang="fr-FR" sz="1350" dirty="0"/>
                <a:t>	</a:t>
              </a:r>
              <a:r>
                <a:rPr sz="1350" dirty="0" smtClean="0"/>
                <a:t>Gene </a:t>
              </a:r>
              <a:r>
                <a:rPr sz="1350" dirty="0"/>
                <a:t>1	Gene 2	Gene 3</a:t>
              </a:r>
              <a:endParaRPr sz="1350" dirty="0">
                <a:solidFill>
                  <a:srgbClr val="FFFFFF"/>
                </a:solidFill>
              </a:endParaRPr>
            </a:p>
            <a:p>
              <a:r>
                <a:rPr sz="1350" dirty="0"/>
                <a:t>Drug 1	</a:t>
              </a:r>
              <a:r>
                <a:rPr sz="1350" dirty="0" smtClean="0"/>
                <a:t>YES</a:t>
              </a:r>
              <a:r>
                <a:rPr sz="1350" dirty="0"/>
                <a:t>	</a:t>
              </a:r>
              <a:r>
                <a:rPr sz="1350" dirty="0" smtClean="0"/>
                <a:t>NO</a:t>
              </a:r>
              <a:r>
                <a:rPr sz="1350" dirty="0"/>
                <a:t>	YES</a:t>
              </a:r>
              <a:endParaRPr sz="1350" dirty="0">
                <a:solidFill>
                  <a:srgbClr val="FFFFFF"/>
                </a:solidFill>
              </a:endParaRPr>
            </a:p>
            <a:p>
              <a:r>
                <a:rPr sz="1350" dirty="0"/>
                <a:t>Drug 2 	YES	</a:t>
              </a:r>
              <a:r>
                <a:rPr sz="1350" dirty="0" smtClean="0"/>
                <a:t>NO</a:t>
              </a:r>
              <a:r>
                <a:rPr sz="1350" dirty="0"/>
                <a:t>	NO</a:t>
              </a:r>
            </a:p>
          </p:txBody>
        </p:sp>
      </p:grpSp>
      <p:grpSp>
        <p:nvGrpSpPr>
          <p:cNvPr id="28" name="Group 175"/>
          <p:cNvGrpSpPr/>
          <p:nvPr/>
        </p:nvGrpSpPr>
        <p:grpSpPr>
          <a:xfrm>
            <a:off x="3111642" y="2792095"/>
            <a:ext cx="3155157" cy="1138649"/>
            <a:chOff x="0" y="0"/>
            <a:chExt cx="4206875" cy="1518197"/>
          </a:xfrm>
        </p:grpSpPr>
        <p:sp>
          <p:nvSpPr>
            <p:cNvPr id="29" name="Shape 173"/>
            <p:cNvSpPr/>
            <p:nvPr/>
          </p:nvSpPr>
          <p:spPr>
            <a:xfrm>
              <a:off x="0" y="425597"/>
              <a:ext cx="4206875" cy="919179"/>
            </a:xfrm>
            <a:prstGeom prst="rect">
              <a:avLst/>
            </a:prstGeom>
            <a:noFill/>
            <a:ln w="158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30" name="Shape 174"/>
            <p:cNvSpPr/>
            <p:nvPr/>
          </p:nvSpPr>
          <p:spPr>
            <a:xfrm>
              <a:off x="0" y="0"/>
              <a:ext cx="4206875" cy="1518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 dirty="0"/>
            </a:p>
            <a:p>
              <a:pPr algn="ctr">
                <a:defRPr b="1"/>
              </a:pPr>
              <a:r>
                <a:rPr lang="fr-FR" sz="1350" dirty="0" smtClean="0"/>
                <a:t>PATHWAY ANALYSIS</a:t>
              </a:r>
              <a:endParaRPr sz="1350" dirty="0"/>
            </a:p>
          </p:txBody>
        </p:sp>
      </p:grpSp>
      <p:grpSp>
        <p:nvGrpSpPr>
          <p:cNvPr id="31" name="Group 179"/>
          <p:cNvGrpSpPr/>
          <p:nvPr/>
        </p:nvGrpSpPr>
        <p:grpSpPr>
          <a:xfrm>
            <a:off x="3576873" y="3911429"/>
            <a:ext cx="1245724" cy="1252692"/>
            <a:chOff x="0" y="0"/>
            <a:chExt cx="1660963" cy="1670255"/>
          </a:xfrm>
        </p:grpSpPr>
        <p:sp>
          <p:nvSpPr>
            <p:cNvPr id="32" name="Shape 176"/>
            <p:cNvSpPr/>
            <p:nvPr/>
          </p:nvSpPr>
          <p:spPr>
            <a:xfrm rot="13477553">
              <a:off x="493149" y="-5329"/>
              <a:ext cx="674666" cy="1680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9" h="21600" extrusionOk="0">
                  <a:moveTo>
                    <a:pt x="2" y="9323"/>
                  </a:moveTo>
                  <a:cubicBezTo>
                    <a:pt x="2" y="13574"/>
                    <a:pt x="6303" y="17286"/>
                    <a:pt x="15322" y="18349"/>
                  </a:cubicBezTo>
                  <a:lnTo>
                    <a:pt x="15322" y="17266"/>
                  </a:lnTo>
                  <a:lnTo>
                    <a:pt x="20429" y="19729"/>
                  </a:lnTo>
                  <a:lnTo>
                    <a:pt x="15322" y="21600"/>
                  </a:lnTo>
                  <a:lnTo>
                    <a:pt x="15322" y="20516"/>
                  </a:lnTo>
                  <a:cubicBezTo>
                    <a:pt x="6303" y="19454"/>
                    <a:pt x="2" y="15741"/>
                    <a:pt x="2" y="11490"/>
                  </a:cubicBezTo>
                  <a:close/>
                  <a:moveTo>
                    <a:pt x="20429" y="2167"/>
                  </a:moveTo>
                  <a:cubicBezTo>
                    <a:pt x="10066" y="2167"/>
                    <a:pt x="1345" y="5709"/>
                    <a:pt x="140" y="10406"/>
                  </a:cubicBezTo>
                  <a:lnTo>
                    <a:pt x="140" y="10406"/>
                  </a:lnTo>
                  <a:cubicBezTo>
                    <a:pt x="-1171" y="5292"/>
                    <a:pt x="6850" y="662"/>
                    <a:pt x="18055" y="63"/>
                  </a:cubicBezTo>
                  <a:cubicBezTo>
                    <a:pt x="18843" y="21"/>
                    <a:pt x="19636" y="0"/>
                    <a:pt x="2042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33" name="Shape 177"/>
            <p:cNvSpPr/>
            <p:nvPr/>
          </p:nvSpPr>
          <p:spPr>
            <a:xfrm rot="13477553">
              <a:off x="187186" y="740206"/>
              <a:ext cx="674666" cy="80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9" h="21600" extrusionOk="0">
                  <a:moveTo>
                    <a:pt x="20429" y="4498"/>
                  </a:moveTo>
                  <a:cubicBezTo>
                    <a:pt x="10066" y="4498"/>
                    <a:pt x="1345" y="11849"/>
                    <a:pt x="140" y="21600"/>
                  </a:cubicBezTo>
                  <a:lnTo>
                    <a:pt x="140" y="21600"/>
                  </a:lnTo>
                  <a:cubicBezTo>
                    <a:pt x="-1171" y="10985"/>
                    <a:pt x="6850" y="1373"/>
                    <a:pt x="18055" y="131"/>
                  </a:cubicBezTo>
                  <a:cubicBezTo>
                    <a:pt x="18843" y="44"/>
                    <a:pt x="19636" y="0"/>
                    <a:pt x="2042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34" name="Shape 178"/>
            <p:cNvSpPr/>
            <p:nvPr/>
          </p:nvSpPr>
          <p:spPr>
            <a:xfrm rot="13477553">
              <a:off x="493158" y="-5352"/>
              <a:ext cx="674602" cy="1680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23"/>
                  </a:moveTo>
                  <a:cubicBezTo>
                    <a:pt x="0" y="13574"/>
                    <a:pt x="6663" y="17286"/>
                    <a:pt x="16200" y="18349"/>
                  </a:cubicBezTo>
                  <a:lnTo>
                    <a:pt x="16200" y="17266"/>
                  </a:lnTo>
                  <a:lnTo>
                    <a:pt x="21600" y="19729"/>
                  </a:lnTo>
                  <a:lnTo>
                    <a:pt x="16200" y="21600"/>
                  </a:lnTo>
                  <a:lnTo>
                    <a:pt x="16200" y="20516"/>
                  </a:lnTo>
                  <a:cubicBezTo>
                    <a:pt x="6663" y="19454"/>
                    <a:pt x="0" y="15741"/>
                    <a:pt x="0" y="11490"/>
                  </a:cubicBezTo>
                  <a:lnTo>
                    <a:pt x="0" y="9323"/>
                  </a:lnTo>
                  <a:cubicBezTo>
                    <a:pt x="0" y="4174"/>
                    <a:pt x="9671" y="0"/>
                    <a:pt x="21600" y="0"/>
                  </a:cubicBezTo>
                  <a:lnTo>
                    <a:pt x="21600" y="2167"/>
                  </a:lnTo>
                  <a:cubicBezTo>
                    <a:pt x="10642" y="2167"/>
                    <a:pt x="1420" y="5709"/>
                    <a:pt x="146" y="10406"/>
                  </a:cubicBezTo>
                </a:path>
              </a:pathLst>
            </a:cu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35" name="Group 183"/>
          <p:cNvGrpSpPr/>
          <p:nvPr/>
        </p:nvGrpSpPr>
        <p:grpSpPr>
          <a:xfrm>
            <a:off x="4646135" y="3904836"/>
            <a:ext cx="1065647" cy="1493774"/>
            <a:chOff x="0" y="0"/>
            <a:chExt cx="1420861" cy="1991697"/>
          </a:xfrm>
        </p:grpSpPr>
        <p:sp>
          <p:nvSpPr>
            <p:cNvPr id="36" name="Shape 180"/>
            <p:cNvSpPr/>
            <p:nvPr/>
          </p:nvSpPr>
          <p:spPr>
            <a:xfrm rot="9516698" flipH="1">
              <a:off x="303990" y="85530"/>
              <a:ext cx="812882" cy="182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1" h="21600" extrusionOk="0">
                  <a:moveTo>
                    <a:pt x="2" y="9137"/>
                  </a:moveTo>
                  <a:cubicBezTo>
                    <a:pt x="2" y="13303"/>
                    <a:pt x="6264" y="16942"/>
                    <a:pt x="15226" y="17984"/>
                  </a:cubicBezTo>
                  <a:lnTo>
                    <a:pt x="15226" y="16779"/>
                  </a:lnTo>
                  <a:lnTo>
                    <a:pt x="20301" y="19479"/>
                  </a:lnTo>
                  <a:lnTo>
                    <a:pt x="15226" y="21600"/>
                  </a:lnTo>
                  <a:lnTo>
                    <a:pt x="15226" y="20395"/>
                  </a:lnTo>
                  <a:lnTo>
                    <a:pt x="15226" y="20395"/>
                  </a:lnTo>
                  <a:cubicBezTo>
                    <a:pt x="6264" y="19353"/>
                    <a:pt x="2" y="15714"/>
                    <a:pt x="2" y="11548"/>
                  </a:cubicBezTo>
                  <a:close/>
                  <a:moveTo>
                    <a:pt x="20301" y="2411"/>
                  </a:moveTo>
                  <a:cubicBezTo>
                    <a:pt x="10125" y="2411"/>
                    <a:pt x="1522" y="5802"/>
                    <a:pt x="180" y="10342"/>
                  </a:cubicBezTo>
                  <a:lnTo>
                    <a:pt x="180" y="10342"/>
                  </a:lnTo>
                  <a:cubicBezTo>
                    <a:pt x="-1299" y="5340"/>
                    <a:pt x="6511" y="746"/>
                    <a:pt x="17623" y="80"/>
                  </a:cubicBezTo>
                  <a:cubicBezTo>
                    <a:pt x="18511" y="27"/>
                    <a:pt x="19405" y="0"/>
                    <a:pt x="2030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37" name="Shape 181"/>
            <p:cNvSpPr/>
            <p:nvPr/>
          </p:nvSpPr>
          <p:spPr>
            <a:xfrm rot="9516698" flipH="1">
              <a:off x="477014" y="1001745"/>
              <a:ext cx="812882" cy="871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1" h="21600" extrusionOk="0">
                  <a:moveTo>
                    <a:pt x="20301" y="5035"/>
                  </a:moveTo>
                  <a:cubicBezTo>
                    <a:pt x="10125" y="5035"/>
                    <a:pt x="1522" y="12118"/>
                    <a:pt x="180" y="21600"/>
                  </a:cubicBezTo>
                  <a:lnTo>
                    <a:pt x="180" y="21600"/>
                  </a:lnTo>
                  <a:cubicBezTo>
                    <a:pt x="-1299" y="11153"/>
                    <a:pt x="6511" y="1557"/>
                    <a:pt x="17623" y="167"/>
                  </a:cubicBezTo>
                  <a:cubicBezTo>
                    <a:pt x="18511" y="56"/>
                    <a:pt x="19405" y="0"/>
                    <a:pt x="203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38" name="Shape 182"/>
            <p:cNvSpPr/>
            <p:nvPr/>
          </p:nvSpPr>
          <p:spPr>
            <a:xfrm rot="9516698" flipH="1">
              <a:off x="304081" y="85512"/>
              <a:ext cx="812788" cy="1820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137"/>
                  </a:moveTo>
                  <a:cubicBezTo>
                    <a:pt x="0" y="13303"/>
                    <a:pt x="6663" y="16942"/>
                    <a:pt x="16200" y="17984"/>
                  </a:cubicBezTo>
                  <a:lnTo>
                    <a:pt x="16200" y="16779"/>
                  </a:lnTo>
                  <a:lnTo>
                    <a:pt x="21600" y="19479"/>
                  </a:lnTo>
                  <a:lnTo>
                    <a:pt x="16200" y="21600"/>
                  </a:lnTo>
                  <a:lnTo>
                    <a:pt x="16200" y="20395"/>
                  </a:lnTo>
                  <a:lnTo>
                    <a:pt x="16200" y="20395"/>
                  </a:lnTo>
                  <a:cubicBezTo>
                    <a:pt x="6663" y="19353"/>
                    <a:pt x="0" y="15714"/>
                    <a:pt x="0" y="11548"/>
                  </a:cubicBezTo>
                  <a:lnTo>
                    <a:pt x="0" y="9137"/>
                  </a:lnTo>
                  <a:cubicBezTo>
                    <a:pt x="0" y="4091"/>
                    <a:pt x="9671" y="0"/>
                    <a:pt x="21600" y="0"/>
                  </a:cubicBezTo>
                  <a:lnTo>
                    <a:pt x="21600" y="2411"/>
                  </a:lnTo>
                  <a:cubicBezTo>
                    <a:pt x="10772" y="2411"/>
                    <a:pt x="1617" y="5802"/>
                    <a:pt x="189" y="10342"/>
                  </a:cubicBezTo>
                </a:path>
              </a:pathLst>
            </a:custGeom>
            <a:noFill/>
            <a:ln w="15875" cap="flat">
              <a:solidFill>
                <a:srgbClr val="A6600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39" name="Group 186"/>
          <p:cNvGrpSpPr/>
          <p:nvPr/>
        </p:nvGrpSpPr>
        <p:grpSpPr>
          <a:xfrm>
            <a:off x="3108661" y="1944505"/>
            <a:ext cx="3158138" cy="1000777"/>
            <a:chOff x="0" y="-454394"/>
            <a:chExt cx="5325145" cy="1334365"/>
          </a:xfrm>
        </p:grpSpPr>
        <p:sp>
          <p:nvSpPr>
            <p:cNvPr id="40" name="Shape 184"/>
            <p:cNvSpPr/>
            <p:nvPr/>
          </p:nvSpPr>
          <p:spPr>
            <a:xfrm>
              <a:off x="0" y="-438833"/>
              <a:ext cx="5325145" cy="1318804"/>
            </a:xfrm>
            <a:prstGeom prst="rect">
              <a:avLst/>
            </a:prstGeom>
            <a:noFill/>
            <a:ln w="158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41" name="Shape 185"/>
            <p:cNvSpPr/>
            <p:nvPr/>
          </p:nvSpPr>
          <p:spPr>
            <a:xfrm>
              <a:off x="409740" y="-454394"/>
              <a:ext cx="4505665" cy="13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r>
                <a:rPr sz="2000" dirty="0"/>
                <a:t>	</a:t>
              </a:r>
              <a:r>
                <a:rPr sz="2000" dirty="0" smtClean="0"/>
                <a:t>Trait </a:t>
              </a:r>
              <a:r>
                <a:rPr sz="2000" dirty="0"/>
                <a:t>1	</a:t>
              </a:r>
              <a:r>
                <a:rPr sz="2000" dirty="0" smtClean="0"/>
                <a:t>Trait </a:t>
              </a:r>
              <a:r>
                <a:rPr sz="2000" dirty="0"/>
                <a:t>2</a:t>
              </a:r>
              <a:endParaRPr sz="2000" dirty="0">
                <a:solidFill>
                  <a:srgbClr val="FFFFFF"/>
                </a:solidFill>
              </a:endParaRPr>
            </a:p>
            <a:p>
              <a:r>
                <a:rPr sz="2000" dirty="0"/>
                <a:t>Drug 1	</a:t>
              </a:r>
              <a:r>
                <a:rPr sz="2000" dirty="0" smtClean="0"/>
                <a:t>p</a:t>
              </a:r>
              <a:r>
                <a:rPr lang="fr-FR" sz="2000" dirty="0" smtClean="0"/>
                <a:t>-</a:t>
              </a:r>
              <a:r>
                <a:rPr sz="2000" dirty="0" smtClean="0"/>
                <a:t>value</a:t>
              </a:r>
              <a:r>
                <a:rPr sz="2000" dirty="0"/>
                <a:t>	</a:t>
              </a:r>
              <a:r>
                <a:rPr sz="2000" dirty="0" smtClean="0"/>
                <a:t>p</a:t>
              </a:r>
              <a:r>
                <a:rPr lang="fr-FR" sz="2000" dirty="0" smtClean="0"/>
                <a:t>-</a:t>
              </a:r>
              <a:r>
                <a:rPr sz="2000" dirty="0" smtClean="0"/>
                <a:t>value</a:t>
              </a:r>
              <a:endParaRPr sz="2000" dirty="0"/>
            </a:p>
            <a:p>
              <a:r>
                <a:rPr sz="2000" dirty="0"/>
                <a:t>Drug 2 	</a:t>
              </a:r>
              <a:r>
                <a:rPr sz="2000" dirty="0" smtClean="0"/>
                <a:t>p</a:t>
              </a:r>
              <a:r>
                <a:rPr lang="fr-FR" sz="2000" dirty="0" smtClean="0"/>
                <a:t>-</a:t>
              </a:r>
              <a:r>
                <a:rPr sz="2000" dirty="0" smtClean="0"/>
                <a:t>value</a:t>
              </a:r>
              <a:r>
                <a:rPr sz="2000" dirty="0"/>
                <a:t>	</a:t>
              </a:r>
              <a:r>
                <a:rPr sz="2000" dirty="0" smtClean="0"/>
                <a:t>p</a:t>
              </a:r>
              <a:r>
                <a:rPr lang="fr-FR" sz="2000" dirty="0" smtClean="0"/>
                <a:t>-</a:t>
              </a:r>
              <a:r>
                <a:rPr sz="2000" dirty="0" smtClean="0"/>
                <a:t>value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3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key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www.ncbi.nlm.nih.gov/pubmed/25599223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http://www.ncbi.nlm.nih.gov/pmc/articles/PMC3378813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Pathways </a:t>
            </a:r>
            <a:r>
              <a:rPr lang="en-US" dirty="0" err="1" smtClean="0"/>
              <a:t>v.s</a:t>
            </a:r>
            <a:r>
              <a:rPr lang="en-US" dirty="0" smtClean="0"/>
              <a:t>. 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biology, everything is interconnected in a network. But pathways provide intuitive views.</a:t>
            </a:r>
          </a:p>
          <a:p>
            <a:endParaRPr lang="en-US" dirty="0"/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71" y="2706286"/>
            <a:ext cx="6192775" cy="336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1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Pathways </a:t>
            </a:r>
            <a:r>
              <a:rPr lang="en-US" dirty="0" err="1" smtClean="0"/>
              <a:t>v.s</a:t>
            </a:r>
            <a:r>
              <a:rPr lang="en-US" dirty="0" smtClean="0"/>
              <a:t>. 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/>
              <a:t>Early </a:t>
            </a:r>
            <a:r>
              <a:rPr lang="en-GB" dirty="0" smtClean="0"/>
              <a:t>pathways were </a:t>
            </a:r>
            <a:r>
              <a:rPr lang="en-GB" dirty="0"/>
              <a:t>built by studying biochemical</a:t>
            </a:r>
            <a:r>
              <a:rPr lang="en-GB" dirty="0">
                <a:solidFill>
                  <a:srgbClr val="FF0000"/>
                </a:solidFill>
              </a:rPr>
              <a:t> reactions </a:t>
            </a:r>
            <a:r>
              <a:rPr lang="en-GB" dirty="0"/>
              <a:t>of individual proteins, measuring the activity, learning the substrates and products, joining them to the next enzyme. </a:t>
            </a:r>
          </a:p>
          <a:p>
            <a:pPr>
              <a:defRPr/>
            </a:pPr>
            <a:r>
              <a:rPr lang="en-GB" dirty="0"/>
              <a:t>New technologies allow simultaneous measurement of</a:t>
            </a:r>
            <a:r>
              <a:rPr lang="en-GB" i="1" dirty="0">
                <a:solidFill>
                  <a:srgbClr val="FF0000"/>
                </a:solidFill>
              </a:rPr>
              <a:t> tens of thousands of different molecules</a:t>
            </a:r>
            <a:r>
              <a:rPr lang="en-GB" dirty="0"/>
              <a:t>. </a:t>
            </a:r>
          </a:p>
          <a:p>
            <a:pPr>
              <a:defRPr/>
            </a:pPr>
            <a:r>
              <a:rPr lang="en-GB" dirty="0"/>
              <a:t>This reveals that many biological pathways are interconnected. They can work together or against each </a:t>
            </a:r>
            <a:r>
              <a:rPr lang="en-GB" dirty="0" smtClean="0"/>
              <a:t>other.</a:t>
            </a:r>
          </a:p>
          <a:p>
            <a:pPr>
              <a:defRPr/>
            </a:pPr>
            <a:r>
              <a:rPr lang="en-GB" dirty="0" smtClean="0"/>
              <a:t>Scientists </a:t>
            </a:r>
            <a:r>
              <a:rPr lang="en-GB" dirty="0"/>
              <a:t>who study </a:t>
            </a:r>
            <a:r>
              <a:rPr lang="en-GB" dirty="0" smtClean="0"/>
              <a:t>these </a:t>
            </a:r>
            <a:r>
              <a:rPr lang="en-GB" dirty="0"/>
              <a:t>large scale interactions sometimes refer to the field as </a:t>
            </a:r>
            <a:r>
              <a:rPr lang="en-GB" dirty="0">
                <a:solidFill>
                  <a:srgbClr val="FF0000"/>
                </a:solidFill>
              </a:rPr>
              <a:t>‘systems biology’.</a:t>
            </a:r>
          </a:p>
          <a:p>
            <a:pPr>
              <a:defRPr/>
            </a:pPr>
            <a:r>
              <a:rPr lang="en-GB" dirty="0"/>
              <a:t>When multiple biological pathways interact = a </a:t>
            </a:r>
            <a:r>
              <a:rPr lang="en-GB" dirty="0">
                <a:solidFill>
                  <a:srgbClr val="FF0000"/>
                </a:solidFill>
              </a:rPr>
              <a:t>biological network. </a:t>
            </a:r>
          </a:p>
          <a:p>
            <a:pPr>
              <a:defRPr/>
            </a:pPr>
            <a:r>
              <a:rPr lang="en-GB" dirty="0"/>
              <a:t>Biologists often work with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smtClean="0">
                <a:solidFill>
                  <a:srgbClr val="FF0000"/>
                </a:solidFill>
              </a:rPr>
              <a:t>canonical </a:t>
            </a:r>
            <a:r>
              <a:rPr lang="en-GB" dirty="0"/>
              <a:t>pathways, those that represent the well-understood part of the entire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pathways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b="1" dirty="0" smtClean="0"/>
          </a:p>
          <a:p>
            <a:r>
              <a:rPr lang="en-GB" b="1" dirty="0" smtClean="0"/>
              <a:t>Metabolic </a:t>
            </a:r>
            <a:r>
              <a:rPr lang="en-GB" b="1" dirty="0"/>
              <a:t>pathways: </a:t>
            </a:r>
            <a:endParaRPr lang="en-GB" b="1" dirty="0" smtClean="0"/>
          </a:p>
          <a:p>
            <a:pPr lvl="1"/>
            <a:r>
              <a:rPr lang="en-GB" dirty="0" smtClean="0"/>
              <a:t>provide </a:t>
            </a:r>
            <a:r>
              <a:rPr lang="en-GB" dirty="0"/>
              <a:t>the energy and </a:t>
            </a:r>
            <a:r>
              <a:rPr lang="en-GB" dirty="0" smtClean="0"/>
              <a:t>materials</a:t>
            </a:r>
            <a:endParaRPr lang="en-GB" dirty="0"/>
          </a:p>
          <a:p>
            <a:r>
              <a:rPr lang="en-GB" b="1" dirty="0"/>
              <a:t>Signalling pathways: </a:t>
            </a:r>
            <a:endParaRPr lang="en-GB" b="1" dirty="0" smtClean="0"/>
          </a:p>
          <a:p>
            <a:pPr lvl="1"/>
            <a:r>
              <a:rPr lang="en-GB" dirty="0" smtClean="0"/>
              <a:t>sense </a:t>
            </a:r>
            <a:r>
              <a:rPr lang="en-GB" dirty="0"/>
              <a:t>the outside, coordinate activities within and between </a:t>
            </a:r>
            <a:r>
              <a:rPr lang="en-GB" dirty="0" smtClean="0"/>
              <a:t>cells</a:t>
            </a:r>
            <a:endParaRPr lang="en-GB" dirty="0"/>
          </a:p>
          <a:p>
            <a:r>
              <a:rPr lang="en-GB" b="1" dirty="0"/>
              <a:t>Gene regulatory pathways: </a:t>
            </a:r>
            <a:endParaRPr lang="en-GB" b="1" dirty="0" smtClean="0"/>
          </a:p>
          <a:p>
            <a:pPr lvl="1"/>
            <a:r>
              <a:rPr lang="en-GB" dirty="0" smtClean="0"/>
              <a:t>control </a:t>
            </a:r>
            <a:r>
              <a:rPr lang="en-GB" dirty="0"/>
              <a:t>processes, set limits, control the molecular composition of cells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r>
              <a:rPr lang="fr-FR" dirty="0" smtClean="0"/>
              <a:t> for one </a:t>
            </a:r>
            <a:r>
              <a:rPr lang="fr-FR" dirty="0" err="1" smtClean="0"/>
              <a:t>pathway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t="50002" r="34589"/>
          <a:stretch>
            <a:fillRect/>
          </a:stretch>
        </p:blipFill>
        <p:spPr bwMode="auto">
          <a:xfrm>
            <a:off x="6660444" y="1952792"/>
            <a:ext cx="1586284" cy="197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l="33134" t="50002" r="345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"/>
          <a:stretch>
            <a:fillRect/>
          </a:stretch>
        </p:blipFill>
        <p:spPr bwMode="auto">
          <a:xfrm>
            <a:off x="3762415" y="1801192"/>
            <a:ext cx="2517009" cy="204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t="284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305920"/>
            <a:ext cx="2641920" cy="2158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415" y="4038201"/>
            <a:ext cx="3599103" cy="17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494801" y="6043169"/>
            <a:ext cx="486671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Gill Sans" charset="0"/>
                <a:ea typeface="Arial Unicode MS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GB" sz="700" i="1">
                <a:solidFill>
                  <a:srgbClr val="000056"/>
                </a:solidFill>
                <a:latin typeface="Arial" charset="0"/>
              </a:rPr>
              <a:t>Image from Suzuki et al 2002 Nature Genetics 32 166, </a:t>
            </a:r>
            <a:r>
              <a:rPr lang="en-GB" sz="700" i="1" dirty="0" err="1">
                <a:solidFill>
                  <a:srgbClr val="000056"/>
                </a:solidFill>
                <a:latin typeface="Arial" charset="0"/>
              </a:rPr>
              <a:t>Habas</a:t>
            </a:r>
            <a:r>
              <a:rPr lang="en-GB" sz="700" i="1" dirty="0">
                <a:solidFill>
                  <a:srgbClr val="000056"/>
                </a:solidFill>
                <a:latin typeface="Arial" charset="0"/>
              </a:rPr>
              <a:t> &amp; </a:t>
            </a:r>
            <a:r>
              <a:rPr lang="en-GB" sz="700" i="1" dirty="0" err="1">
                <a:solidFill>
                  <a:srgbClr val="000056"/>
                </a:solidFill>
                <a:latin typeface="Arial" charset="0"/>
              </a:rPr>
              <a:t>Dawid</a:t>
            </a:r>
            <a:r>
              <a:rPr lang="en-GB" sz="700" i="1" dirty="0">
                <a:solidFill>
                  <a:srgbClr val="000056"/>
                </a:solidFill>
                <a:latin typeface="Arial" charset="0"/>
              </a:rPr>
              <a:t> 2005 J </a:t>
            </a:r>
            <a:r>
              <a:rPr lang="en-GB" sz="700" i="1" dirty="0" err="1">
                <a:solidFill>
                  <a:srgbClr val="000056"/>
                </a:solidFill>
                <a:latin typeface="Arial" charset="0"/>
              </a:rPr>
              <a:t>Biol</a:t>
            </a:r>
            <a:r>
              <a:rPr lang="en-GB" sz="700" i="1" dirty="0">
                <a:solidFill>
                  <a:srgbClr val="000056"/>
                </a:solidFill>
                <a:latin typeface="Arial" charset="0"/>
              </a:rPr>
              <a:t> 4:2, </a:t>
            </a:r>
            <a:r>
              <a:rPr lang="en-GB" sz="700" i="1" dirty="0" err="1">
                <a:solidFill>
                  <a:srgbClr val="000056"/>
                </a:solidFill>
                <a:latin typeface="Arial" charset="0"/>
              </a:rPr>
              <a:t>BioCarta</a:t>
            </a:r>
            <a:r>
              <a:rPr lang="en-GB" sz="700" i="1" dirty="0">
                <a:solidFill>
                  <a:srgbClr val="000056"/>
                </a:solidFill>
                <a:latin typeface="Arial" charset="0"/>
              </a:rPr>
              <a:t>, </a:t>
            </a:r>
            <a:r>
              <a:rPr lang="en-GB" sz="700" i="1" dirty="0" err="1">
                <a:solidFill>
                  <a:srgbClr val="000056"/>
                </a:solidFill>
                <a:latin typeface="Arial" charset="0"/>
              </a:rPr>
              <a:t>SigmaAldrich</a:t>
            </a:r>
            <a:r>
              <a:rPr lang="en-GB" sz="700" i="1" dirty="0">
                <a:solidFill>
                  <a:srgbClr val="000056"/>
                </a:solidFill>
                <a:latin typeface="Arial" charset="0"/>
              </a:rPr>
              <a:t> Pathfinder </a:t>
            </a:r>
          </a:p>
        </p:txBody>
      </p:sp>
    </p:spTree>
    <p:extLst>
      <p:ext uri="{BB962C8B-B14F-4D97-AF65-F5344CB8AC3E}">
        <p14:creationId xmlns:p14="http://schemas.microsoft.com/office/powerpoint/2010/main" val="20739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3430</TotalTime>
  <Words>1853</Words>
  <Application>Microsoft Macintosh PowerPoint</Application>
  <PresentationFormat>On-screen Show (4:3)</PresentationFormat>
  <Paragraphs>498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Abadi MT Condensed Light</vt:lpstr>
      <vt:lpstr>Academy Engraved LET</vt:lpstr>
      <vt:lpstr>Arial Unicode MS</vt:lpstr>
      <vt:lpstr>Calibri</vt:lpstr>
      <vt:lpstr>Calibri Bold</vt:lpstr>
      <vt:lpstr>Calibri Light</vt:lpstr>
      <vt:lpstr>Gill Sans</vt:lpstr>
      <vt:lpstr>Lucida Grande</vt:lpstr>
      <vt:lpstr>ＭＳ Ｐゴシック</vt:lpstr>
      <vt:lpstr>Times New Roman</vt:lpstr>
      <vt:lpstr>ヒラギノ角ゴ ProN W3</vt:lpstr>
      <vt:lpstr>Arial</vt:lpstr>
      <vt:lpstr>Retrospect</vt:lpstr>
      <vt:lpstr>Pathways Analysis: databases and methods for genetics.</vt:lpstr>
      <vt:lpstr>Outline</vt:lpstr>
      <vt:lpstr>1. What are pathways?</vt:lpstr>
      <vt:lpstr>A typical pathway: WNT Signalling</vt:lpstr>
      <vt:lpstr>Pathways v.s. Networks</vt:lpstr>
      <vt:lpstr>Pathways v.s. Networks</vt:lpstr>
      <vt:lpstr>Pathways v.s. Networks</vt:lpstr>
      <vt:lpstr>Different types of pathways</vt:lpstr>
      <vt:lpstr>Different representations for one pathway</vt:lpstr>
      <vt:lpstr>2. Pathway resources: private companies</vt:lpstr>
      <vt:lpstr>Pathway resources: free databases</vt:lpstr>
      <vt:lpstr>Pathway resources: free databases</vt:lpstr>
      <vt:lpstr>Reactome</vt:lpstr>
      <vt:lpstr>Encoding Journal Information</vt:lpstr>
      <vt:lpstr>Encoding Figures</vt:lpstr>
      <vt:lpstr>Reactome is like many other databases…</vt:lpstr>
      <vt:lpstr>Data Expansion – Projecting to Other Species</vt:lpstr>
      <vt:lpstr>Reactome: Theory - Reactions</vt:lpstr>
      <vt:lpstr>Reactome: Exportable Protein-Protein Interactions (PPIs)</vt:lpstr>
      <vt:lpstr>Gene Ontology Consortium</vt:lpstr>
      <vt:lpstr>3. Pathway Analysis</vt:lpstr>
      <vt:lpstr>Pathway Analysis</vt:lpstr>
      <vt:lpstr>Pathway Analysis</vt:lpstr>
      <vt:lpstr>Gene Set Enrichment Analysis</vt:lpstr>
      <vt:lpstr>GWAS Pathway Analysis</vt:lpstr>
      <vt:lpstr>Genome-Wide Association Studies (GWAS)</vt:lpstr>
      <vt:lpstr>Genome-Wide Association Studies (GWAS)</vt:lpstr>
      <vt:lpstr>The design of GWAS is based on information capture via LD tagging</vt:lpstr>
      <vt:lpstr>The design of GWAS is based on information capture via LD tagging</vt:lpstr>
      <vt:lpstr>GWAS research suggests that complex diseases are affected by many variants with small effects</vt:lpstr>
      <vt:lpstr>Genes in GWAS Data show evidence of multiple signals and high correlation between SNPs</vt:lpstr>
      <vt:lpstr>GWAS pathway analysis: two main routes</vt:lpstr>
      <vt:lpstr>GWAS Pathway Analysis Software</vt:lpstr>
      <vt:lpstr>Using a method designed for gene expression data on genetic variation (GWAS data). Axon Guidance comes up strongly. </vt:lpstr>
      <vt:lpstr> Axon Guidance significant across all human disorders and diseases! </vt:lpstr>
      <vt:lpstr>4. PGC CDG GWAS Pathway Analysis</vt:lpstr>
      <vt:lpstr>Psychiatric Disorders</vt:lpstr>
      <vt:lpstr>Samples</vt:lpstr>
      <vt:lpstr>Pathway Analysis Methods</vt:lpstr>
      <vt:lpstr>INRICH</vt:lpstr>
      <vt:lpstr>FORGE: gene p-values by LD corrected meta-analysis and GSA Pedroso….Breen et al., Biol Psych 2012</vt:lpstr>
      <vt:lpstr>Databases – lots of them and lots of work</vt:lpstr>
      <vt:lpstr>Comparing methods and disorders</vt:lpstr>
      <vt:lpstr>PGC Disorders</vt:lpstr>
      <vt:lpstr>Derive a combined p-value for three psychiatric disorders</vt:lpstr>
      <vt:lpstr>Top Pathways</vt:lpstr>
      <vt:lpstr>Pathway results SCZ, BIP, MDD</vt:lpstr>
      <vt:lpstr>What are key differences in meta-analysis of pathway results?</vt:lpstr>
      <vt:lpstr>Meta-analysis of the pathway results SCZ, BIP, MDD 16 pathways with FDR &lt; 0.05, 49 with FDR &lt; 0.1</vt:lpstr>
      <vt:lpstr>Multidimensional scaling plot of top 50 pathways with suggestive significance (FDR &lt; 0.5)</vt:lpstr>
      <vt:lpstr>5- Drug/GWAS Pathway Analysis</vt:lpstr>
      <vt:lpstr>Mine Drug/Gene Interactions: DGIdb</vt:lpstr>
      <vt:lpstr>Mine Drug/Gene Interactions: DGIdb</vt:lpstr>
      <vt:lpstr>GWAS Summary Statistics</vt:lpstr>
      <vt:lpstr>Drug/GWAS Pathway Analysis</vt:lpstr>
      <vt:lpstr>Some key 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Pathways Analysis: databases and methods for genetics.</dc:title>
  <dc:creator>Microsoft Office User</dc:creator>
  <cp:lastModifiedBy>Microsoft Office User</cp:lastModifiedBy>
  <cp:revision>59</cp:revision>
  <dcterms:created xsi:type="dcterms:W3CDTF">2016-02-05T16:51:14Z</dcterms:created>
  <dcterms:modified xsi:type="dcterms:W3CDTF">2016-02-08T02:04:32Z</dcterms:modified>
</cp:coreProperties>
</file>